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2"/>
  </p:notesMasterIdLst>
  <p:sldIdLst>
    <p:sldId id="256" r:id="rId2"/>
    <p:sldId id="2370" r:id="rId3"/>
    <p:sldId id="2283" r:id="rId4"/>
    <p:sldId id="2284" r:id="rId5"/>
    <p:sldId id="2285" r:id="rId6"/>
    <p:sldId id="310" r:id="rId7"/>
    <p:sldId id="2003" r:id="rId8"/>
    <p:sldId id="2286" r:id="rId9"/>
    <p:sldId id="710" r:id="rId10"/>
    <p:sldId id="2287" r:id="rId11"/>
    <p:sldId id="2288" r:id="rId12"/>
    <p:sldId id="806" r:id="rId13"/>
    <p:sldId id="807" r:id="rId14"/>
    <p:sldId id="808" r:id="rId15"/>
    <p:sldId id="809" r:id="rId16"/>
    <p:sldId id="810" r:id="rId17"/>
    <p:sldId id="2365" r:id="rId18"/>
    <p:sldId id="811" r:id="rId19"/>
    <p:sldId id="825" r:id="rId20"/>
    <p:sldId id="831" r:id="rId21"/>
    <p:sldId id="829" r:id="rId22"/>
    <p:sldId id="835" r:id="rId23"/>
    <p:sldId id="834" r:id="rId24"/>
    <p:sldId id="2369" r:id="rId25"/>
    <p:sldId id="2362" r:id="rId26"/>
    <p:sldId id="2364" r:id="rId27"/>
    <p:sldId id="2363" r:id="rId28"/>
    <p:sldId id="2367" r:id="rId29"/>
    <p:sldId id="832" r:id="rId30"/>
    <p:sldId id="2359" r:id="rId31"/>
  </p:sldIdLst>
  <p:sldSz cx="12192000" cy="6858000"/>
  <p:notesSz cx="6858000" cy="9144000"/>
  <p:embeddedFontLst>
    <p:embeddedFont>
      <p:font typeface="Calibri" panose="020F0502020204030204" pitchFamily="34" charset="0"/>
      <p:regular r:id="rId33"/>
      <p:bold r:id="rId34"/>
      <p:italic r:id="rId35"/>
      <p:boldItalic r:id="rId36"/>
    </p:embeddedFont>
    <p:embeddedFont>
      <p:font typeface="Fira Sans Extra Condensed" panose="020B0503050000020004" pitchFamily="34" charset="0"/>
      <p:regular r:id="rId37"/>
      <p:bold r:id="rId38"/>
      <p:italic r:id="rId39"/>
      <p:boldItalic r:id="rId40"/>
    </p:embeddedFont>
    <p:embeddedFont>
      <p:font typeface="Roboto" panose="02000000000000000000" pitchFamily="2" charset="0"/>
      <p:regular r:id="rId41"/>
      <p:bold r:id="rId42"/>
      <p:italic r:id="rId43"/>
      <p:boldItalic r:id="rId44"/>
    </p:embeddedFont>
    <p:embeddedFont>
      <p:font typeface="Tahoma" panose="020B0604030504040204" pitchFamily="34" charset="0"/>
      <p:regular r:id="rId45"/>
      <p:bold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895"/>
    <p:restoredTop sz="86269"/>
  </p:normalViewPr>
  <p:slideViewPr>
    <p:cSldViewPr snapToGrid="0">
      <p:cViewPr varScale="1">
        <p:scale>
          <a:sx n="37" d="100"/>
          <a:sy n="37" d="100"/>
        </p:scale>
        <p:origin x="67" y="758"/>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1"/>
          <c:order val="1"/>
          <c:tx>
            <c:strRef>
              <c:f>Sheet1!$E$4</c:f>
              <c:strCache>
                <c:ptCount val="1"/>
                <c:pt idx="0">
                  <c:v>Energy using of DEUs (kTOE) </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2B00-4EB3-8D6C-5FEF67302746}"/>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Number of DEUs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2B00-4EB3-8D6C-5FEF67302746}"/>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B5FEEA-12C5-164F-8156-5BA752B456B1}"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en-US"/>
        </a:p>
      </dgm:t>
    </dgm:pt>
    <dgm:pt modelId="{73DB25BF-54E2-284C-A9D3-533C6DC24B55}">
      <dgm:prSet phldrT="[Text]" custT="1"/>
      <dgm:spPr/>
      <dgm:t>
        <a:bodyPr/>
        <a:lstStyle/>
        <a:p>
          <a:r>
            <a:rPr lang="en-US" sz="1600" b="1" dirty="0">
              <a:solidFill>
                <a:schemeClr val="tx1"/>
              </a:solidFill>
            </a:rPr>
            <a:t>1</a:t>
          </a:r>
        </a:p>
      </dgm:t>
    </dgm:pt>
    <dgm:pt modelId="{69B1F78F-BD69-2D4B-87AF-1B75F0945C72}" type="parTrans" cxnId="{1EE01687-9ED6-7B4B-8614-1BC2FD41ED03}">
      <dgm:prSet/>
      <dgm:spPr/>
      <dgm:t>
        <a:bodyPr/>
        <a:lstStyle/>
        <a:p>
          <a:endParaRPr lang="en-US" sz="1400"/>
        </a:p>
      </dgm:t>
    </dgm:pt>
    <dgm:pt modelId="{12ED7880-AE0F-4943-8387-B6F722E5185E}" type="sibTrans" cxnId="{1EE01687-9ED6-7B4B-8614-1BC2FD41ED03}">
      <dgm:prSet/>
      <dgm:spPr/>
      <dgm:t>
        <a:bodyPr/>
        <a:lstStyle/>
        <a:p>
          <a:endParaRPr lang="en-US" sz="1400"/>
        </a:p>
      </dgm:t>
    </dgm:pt>
    <dgm:pt modelId="{735B53CA-CC15-774D-BD53-4755E2745EFD}">
      <dgm:prSet phldrT="[Text]" custT="1"/>
      <dgm:spPr/>
      <dgm:t>
        <a:bodyPr/>
        <a:lstStyle/>
        <a:p>
          <a:pPr>
            <a:buFont typeface="Arial" panose="020B0604020202020204" pitchFamily="34" charset="0"/>
            <a:buChar char="•"/>
          </a:pPr>
          <a:r>
            <a:rPr lang="en-US" sz="1800" dirty="0"/>
            <a:t>Raw Material Selection and Preparation</a:t>
          </a:r>
        </a:p>
      </dgm:t>
    </dgm:pt>
    <dgm:pt modelId="{37378749-A284-EB49-A9ED-B36A83ADA7C0}" type="parTrans" cxnId="{72643710-9148-6F4F-80FC-65582149DE8D}">
      <dgm:prSet/>
      <dgm:spPr/>
      <dgm:t>
        <a:bodyPr/>
        <a:lstStyle/>
        <a:p>
          <a:endParaRPr lang="en-US" sz="1400"/>
        </a:p>
      </dgm:t>
    </dgm:pt>
    <dgm:pt modelId="{96258830-CEDC-A347-BAD7-4997BFE1663C}" type="sibTrans" cxnId="{72643710-9148-6F4F-80FC-65582149DE8D}">
      <dgm:prSet/>
      <dgm:spPr/>
      <dgm:t>
        <a:bodyPr/>
        <a:lstStyle/>
        <a:p>
          <a:endParaRPr lang="en-US" sz="1400"/>
        </a:p>
      </dgm:t>
    </dgm:pt>
    <dgm:pt modelId="{28C9B543-FE39-8A41-84D9-9B3BB15C3FD1}">
      <dgm:prSet phldrT="[Text]" custT="1"/>
      <dgm:spPr/>
      <dgm:t>
        <a:bodyPr/>
        <a:lstStyle/>
        <a:p>
          <a:r>
            <a:rPr lang="en-US" sz="1600" b="1" dirty="0">
              <a:solidFill>
                <a:schemeClr val="tx1"/>
              </a:solidFill>
            </a:rPr>
            <a:t>2</a:t>
          </a:r>
        </a:p>
      </dgm:t>
    </dgm:pt>
    <dgm:pt modelId="{9F3ECEA1-A59B-6749-ACFE-2B531B371B90}" type="parTrans" cxnId="{68D8AC22-612B-144E-9688-9B97C9B48E07}">
      <dgm:prSet/>
      <dgm:spPr/>
      <dgm:t>
        <a:bodyPr/>
        <a:lstStyle/>
        <a:p>
          <a:endParaRPr lang="en-US" sz="1400"/>
        </a:p>
      </dgm:t>
    </dgm:pt>
    <dgm:pt modelId="{A068C932-7227-3448-9A70-126663B01B73}" type="sibTrans" cxnId="{68D8AC22-612B-144E-9688-9B97C9B48E07}">
      <dgm:prSet/>
      <dgm:spPr/>
      <dgm:t>
        <a:bodyPr/>
        <a:lstStyle/>
        <a:p>
          <a:endParaRPr lang="en-US" sz="1400"/>
        </a:p>
      </dgm:t>
    </dgm:pt>
    <dgm:pt modelId="{31BE1DEC-5934-354A-9CEC-3964E4D5FFF2}">
      <dgm:prSet phldrT="[Text]" custT="1"/>
      <dgm:spPr/>
      <dgm:t>
        <a:bodyPr/>
        <a:lstStyle/>
        <a:p>
          <a:r>
            <a:rPr lang="en-US" sz="1600" b="1" dirty="0">
              <a:solidFill>
                <a:schemeClr val="tx1"/>
              </a:solidFill>
            </a:rPr>
            <a:t>3</a:t>
          </a:r>
        </a:p>
      </dgm:t>
    </dgm:pt>
    <dgm:pt modelId="{E0F86316-BE87-F643-A17D-633D435D8AA4}" type="parTrans" cxnId="{ADE4C140-8C94-1546-BE98-B6ABEE9BA6B3}">
      <dgm:prSet/>
      <dgm:spPr/>
      <dgm:t>
        <a:bodyPr/>
        <a:lstStyle/>
        <a:p>
          <a:endParaRPr lang="en-US" sz="1400"/>
        </a:p>
      </dgm:t>
    </dgm:pt>
    <dgm:pt modelId="{E7C361D8-7A53-E14B-824F-FF4F36EDA4C0}" type="sibTrans" cxnId="{ADE4C140-8C94-1546-BE98-B6ABEE9BA6B3}">
      <dgm:prSet/>
      <dgm:spPr/>
      <dgm:t>
        <a:bodyPr/>
        <a:lstStyle/>
        <a:p>
          <a:endParaRPr lang="en-US" sz="1400"/>
        </a:p>
      </dgm:t>
    </dgm:pt>
    <dgm:pt modelId="{4831779F-AFD6-2D43-9D49-D4AA2D06A5B0}">
      <dgm:prSet phldrT="[Text]" custT="1"/>
      <dgm:spPr/>
      <dgm:t>
        <a:bodyPr/>
        <a:lstStyle/>
        <a:p>
          <a:pPr>
            <a:buFont typeface="Arial" panose="020B0604020202020204" pitchFamily="34" charset="0"/>
            <a:buChar char="•"/>
          </a:pPr>
          <a:r>
            <a:rPr lang="en-US" sz="1800" dirty="0"/>
            <a:t>Heating and Extrusion</a:t>
          </a:r>
        </a:p>
      </dgm:t>
    </dgm:pt>
    <dgm:pt modelId="{09A90E02-58DA-9C48-9CE8-FC9E4F2DAAD6}" type="parTrans" cxnId="{3E98A405-ED25-3F47-8827-046D3F84D501}">
      <dgm:prSet/>
      <dgm:spPr/>
      <dgm:t>
        <a:bodyPr/>
        <a:lstStyle/>
        <a:p>
          <a:endParaRPr lang="en-US" sz="1400"/>
        </a:p>
      </dgm:t>
    </dgm:pt>
    <dgm:pt modelId="{9FF3554F-69EE-4747-9E7F-8B44999ACE33}" type="sibTrans" cxnId="{3E98A405-ED25-3F47-8827-046D3F84D501}">
      <dgm:prSet/>
      <dgm:spPr/>
      <dgm:t>
        <a:bodyPr/>
        <a:lstStyle/>
        <a:p>
          <a:endParaRPr lang="en-US" sz="1400"/>
        </a:p>
      </dgm:t>
    </dgm:pt>
    <dgm:pt modelId="{AF84D354-0E08-DC4D-9A2C-DCB793FA88AF}">
      <dgm:prSet phldrT="[Text]" custT="1"/>
      <dgm:spPr/>
      <dgm:t>
        <a:bodyPr/>
        <a:lstStyle/>
        <a:p>
          <a:r>
            <a:rPr lang="en-US" sz="1600" b="1" dirty="0">
              <a:solidFill>
                <a:schemeClr val="tx1"/>
              </a:solidFill>
            </a:rPr>
            <a:t>4</a:t>
          </a:r>
        </a:p>
      </dgm:t>
    </dgm:pt>
    <dgm:pt modelId="{A64E5BA5-35EB-5147-A791-A9B28E599018}" type="parTrans" cxnId="{058156A3-5315-0647-9D95-D09B8C052F35}">
      <dgm:prSet/>
      <dgm:spPr/>
      <dgm:t>
        <a:bodyPr/>
        <a:lstStyle/>
        <a:p>
          <a:endParaRPr lang="en-US" sz="1400"/>
        </a:p>
      </dgm:t>
    </dgm:pt>
    <dgm:pt modelId="{B9224C87-FE52-9446-9110-63802D2FDE37}" type="sibTrans" cxnId="{058156A3-5315-0647-9D95-D09B8C052F35}">
      <dgm:prSet/>
      <dgm:spPr/>
      <dgm:t>
        <a:bodyPr/>
        <a:lstStyle/>
        <a:p>
          <a:endParaRPr lang="en-US" sz="1400"/>
        </a:p>
      </dgm:t>
    </dgm:pt>
    <dgm:pt modelId="{7F24CBFD-17FC-A94A-81CE-4563DABC3E4B}">
      <dgm:prSet phldrT="[Text]" custT="1"/>
      <dgm:spPr/>
      <dgm:t>
        <a:bodyPr/>
        <a:lstStyle/>
        <a:p>
          <a:r>
            <a:rPr lang="en-US" sz="1600" b="1" dirty="0">
              <a:solidFill>
                <a:schemeClr val="tx1"/>
              </a:solidFill>
            </a:rPr>
            <a:t>5</a:t>
          </a:r>
        </a:p>
      </dgm:t>
    </dgm:pt>
    <dgm:pt modelId="{F2B2CFED-6689-4648-8B3A-D98CD23C19DE}" type="parTrans" cxnId="{B00D3EB8-6AD5-2B49-85D4-FB067DC64FCE}">
      <dgm:prSet/>
      <dgm:spPr/>
      <dgm:t>
        <a:bodyPr/>
        <a:lstStyle/>
        <a:p>
          <a:endParaRPr lang="en-US" sz="1400"/>
        </a:p>
      </dgm:t>
    </dgm:pt>
    <dgm:pt modelId="{28F12903-44C2-3B41-9593-F3A554B68069}" type="sibTrans" cxnId="{B00D3EB8-6AD5-2B49-85D4-FB067DC64FCE}">
      <dgm:prSet/>
      <dgm:spPr/>
      <dgm:t>
        <a:bodyPr/>
        <a:lstStyle/>
        <a:p>
          <a:endParaRPr lang="en-US" sz="1400"/>
        </a:p>
      </dgm:t>
    </dgm:pt>
    <dgm:pt modelId="{D6BBE5D7-46BB-B147-AFFA-075CC805A613}">
      <dgm:prSet phldrT="[Text]" custT="1"/>
      <dgm:spPr/>
      <dgm:t>
        <a:bodyPr/>
        <a:lstStyle/>
        <a:p>
          <a:pPr>
            <a:buFont typeface="Arial" panose="020B0604020202020204" pitchFamily="34" charset="0"/>
            <a:buChar char="•"/>
          </a:pPr>
          <a:r>
            <a:rPr lang="en-US" sz="1800" dirty="0"/>
            <a:t>Cooling and Cutting</a:t>
          </a:r>
        </a:p>
      </dgm:t>
    </dgm:pt>
    <dgm:pt modelId="{5B5ED064-E7DA-AA4C-A5BE-F6A5B73409DD}" type="parTrans" cxnId="{90CB0158-BF22-6242-8A21-E6492022A137}">
      <dgm:prSet/>
      <dgm:spPr/>
      <dgm:t>
        <a:bodyPr/>
        <a:lstStyle/>
        <a:p>
          <a:endParaRPr lang="en-US" sz="1400"/>
        </a:p>
      </dgm:t>
    </dgm:pt>
    <dgm:pt modelId="{FA73CAE6-CB76-AA48-901E-9350ABCA5989}" type="sibTrans" cxnId="{90CB0158-BF22-6242-8A21-E6492022A137}">
      <dgm:prSet/>
      <dgm:spPr/>
      <dgm:t>
        <a:bodyPr/>
        <a:lstStyle/>
        <a:p>
          <a:endParaRPr lang="en-US" sz="1400"/>
        </a:p>
      </dgm:t>
    </dgm:pt>
    <dgm:pt modelId="{AE36AA00-5A3D-A447-8F62-9C3256494672}">
      <dgm:prSet phldrT="[Text]" custT="1"/>
      <dgm:spPr/>
      <dgm:t>
        <a:bodyPr/>
        <a:lstStyle/>
        <a:p>
          <a:r>
            <a:rPr lang="en-US" sz="1600" b="1" dirty="0">
              <a:solidFill>
                <a:schemeClr val="tx1"/>
              </a:solidFill>
            </a:rPr>
            <a:t>8</a:t>
          </a:r>
        </a:p>
      </dgm:t>
    </dgm:pt>
    <dgm:pt modelId="{5ED0D0E9-B516-6240-B65D-C714EB9E7AF1}" type="parTrans" cxnId="{BE0CB8C7-C63C-CC49-98EC-EA04EBFA6A8F}">
      <dgm:prSet/>
      <dgm:spPr/>
      <dgm:t>
        <a:bodyPr/>
        <a:lstStyle/>
        <a:p>
          <a:endParaRPr lang="en-US" sz="1400"/>
        </a:p>
      </dgm:t>
    </dgm:pt>
    <dgm:pt modelId="{203F3844-58D9-CD4E-90C1-990DF182789F}" type="sibTrans" cxnId="{BE0CB8C7-C63C-CC49-98EC-EA04EBFA6A8F}">
      <dgm:prSet/>
      <dgm:spPr/>
      <dgm:t>
        <a:bodyPr/>
        <a:lstStyle/>
        <a:p>
          <a:endParaRPr lang="en-US" sz="1400"/>
        </a:p>
      </dgm:t>
    </dgm:pt>
    <dgm:pt modelId="{1AECB600-9851-9F4C-9B8A-A053B5D326EE}">
      <dgm:prSet phldrT="[Text]" custT="1"/>
      <dgm:spPr/>
      <dgm:t>
        <a:bodyPr/>
        <a:lstStyle/>
        <a:p>
          <a:r>
            <a:rPr lang="en-US" sz="1600" b="1" dirty="0">
              <a:solidFill>
                <a:schemeClr val="tx1"/>
              </a:solidFill>
            </a:rPr>
            <a:t>6</a:t>
          </a:r>
        </a:p>
      </dgm:t>
    </dgm:pt>
    <dgm:pt modelId="{DCBBC20C-A870-334B-9F83-403072C0EADD}" type="parTrans" cxnId="{0E27B487-B1B8-BF41-BF4B-3D93E1E080BA}">
      <dgm:prSet/>
      <dgm:spPr/>
      <dgm:t>
        <a:bodyPr/>
        <a:lstStyle/>
        <a:p>
          <a:endParaRPr lang="en-US" sz="1400"/>
        </a:p>
      </dgm:t>
    </dgm:pt>
    <dgm:pt modelId="{4E3CB28C-5398-564B-A51A-373E489297D6}" type="sibTrans" cxnId="{0E27B487-B1B8-BF41-BF4B-3D93E1E080BA}">
      <dgm:prSet/>
      <dgm:spPr/>
      <dgm:t>
        <a:bodyPr/>
        <a:lstStyle/>
        <a:p>
          <a:endParaRPr lang="en-US" sz="1400"/>
        </a:p>
      </dgm:t>
    </dgm:pt>
    <dgm:pt modelId="{C57A10EB-F468-2449-B098-FEF3D230E69B}">
      <dgm:prSet phldrT="[Text]" custT="1"/>
      <dgm:spPr/>
      <dgm:t>
        <a:bodyPr/>
        <a:lstStyle/>
        <a:p>
          <a:r>
            <a:rPr lang="en-US" sz="1600" b="1" dirty="0">
              <a:solidFill>
                <a:schemeClr val="tx1"/>
              </a:solidFill>
            </a:rPr>
            <a:t>7</a:t>
          </a:r>
        </a:p>
      </dgm:t>
    </dgm:pt>
    <dgm:pt modelId="{28E10AFF-CEC1-CB41-B641-49D96C99BEB8}" type="parTrans" cxnId="{4DBF63D8-10EF-BA48-BB32-C2539EE9BB2E}">
      <dgm:prSet/>
      <dgm:spPr/>
      <dgm:t>
        <a:bodyPr/>
        <a:lstStyle/>
        <a:p>
          <a:endParaRPr lang="en-US" sz="1400"/>
        </a:p>
      </dgm:t>
    </dgm:pt>
    <dgm:pt modelId="{907B13BA-4D49-784E-A310-72FF129EB420}" type="sibTrans" cxnId="{4DBF63D8-10EF-BA48-BB32-C2539EE9BB2E}">
      <dgm:prSet/>
      <dgm:spPr/>
      <dgm:t>
        <a:bodyPr/>
        <a:lstStyle/>
        <a:p>
          <a:endParaRPr lang="en-US" sz="1400"/>
        </a:p>
      </dgm:t>
    </dgm:pt>
    <dgm:pt modelId="{58FD98AF-C20B-4D48-A299-AF1D6A22C9B2}">
      <dgm:prSet custT="1"/>
      <dgm:spPr/>
      <dgm:t>
        <a:bodyPr/>
        <a:lstStyle/>
        <a:p>
          <a:pPr>
            <a:buFont typeface="Arial" panose="020B0604020202020204" pitchFamily="34" charset="0"/>
            <a:buChar char="•"/>
          </a:pPr>
          <a:r>
            <a:rPr lang="en-US" sz="1800"/>
            <a:t>Blending and Pelletizing</a:t>
          </a:r>
        </a:p>
      </dgm:t>
    </dgm:pt>
    <dgm:pt modelId="{27E844BB-3FB8-234F-ADC1-10771D13987E}" type="parTrans" cxnId="{84994A3F-87C9-5843-88F3-485F8F239355}">
      <dgm:prSet/>
      <dgm:spPr/>
      <dgm:t>
        <a:bodyPr/>
        <a:lstStyle/>
        <a:p>
          <a:endParaRPr lang="en-US" sz="1400"/>
        </a:p>
      </dgm:t>
    </dgm:pt>
    <dgm:pt modelId="{8A2CBBFF-3698-6B47-B481-1E42BB7A6330}" type="sibTrans" cxnId="{84994A3F-87C9-5843-88F3-485F8F239355}">
      <dgm:prSet/>
      <dgm:spPr/>
      <dgm:t>
        <a:bodyPr/>
        <a:lstStyle/>
        <a:p>
          <a:endParaRPr lang="en-US" sz="1400"/>
        </a:p>
      </dgm:t>
    </dgm:pt>
    <dgm:pt modelId="{8EFF06A5-6F73-7040-82D0-96CE5EEA03EE}">
      <dgm:prSet custT="1"/>
      <dgm:spPr/>
      <dgm:t>
        <a:bodyPr/>
        <a:lstStyle/>
        <a:p>
          <a:pPr>
            <a:buFont typeface="Arial" panose="020B0604020202020204" pitchFamily="34" charset="0"/>
            <a:buChar char="•"/>
          </a:pPr>
          <a:r>
            <a:rPr lang="en-US" sz="1800"/>
            <a:t>Shaping the Product</a:t>
          </a:r>
        </a:p>
      </dgm:t>
    </dgm:pt>
    <dgm:pt modelId="{832D0C9B-5455-C546-BE12-B4571FBB928F}" type="parTrans" cxnId="{84BF1BCF-83C3-7749-9577-94A7C5254FCA}">
      <dgm:prSet/>
      <dgm:spPr/>
      <dgm:t>
        <a:bodyPr/>
        <a:lstStyle/>
        <a:p>
          <a:endParaRPr lang="en-US" sz="1400"/>
        </a:p>
      </dgm:t>
    </dgm:pt>
    <dgm:pt modelId="{908AA522-1D1E-8A48-B53E-A37FF4DEC26E}" type="sibTrans" cxnId="{84BF1BCF-83C3-7749-9577-94A7C5254FCA}">
      <dgm:prSet/>
      <dgm:spPr/>
      <dgm:t>
        <a:bodyPr/>
        <a:lstStyle/>
        <a:p>
          <a:endParaRPr lang="en-US" sz="1400"/>
        </a:p>
      </dgm:t>
    </dgm:pt>
    <dgm:pt modelId="{AC2987A1-C2A7-E04C-9DEE-274763EBA2E9}">
      <dgm:prSet custT="1"/>
      <dgm:spPr/>
      <dgm:t>
        <a:bodyPr/>
        <a:lstStyle/>
        <a:p>
          <a:pPr>
            <a:buFont typeface="Arial" panose="020B0604020202020204" pitchFamily="34" charset="0"/>
            <a:buChar char="•"/>
          </a:pPr>
          <a:r>
            <a:rPr lang="en-US" sz="1800"/>
            <a:t>Product Finishing</a:t>
          </a:r>
        </a:p>
      </dgm:t>
    </dgm:pt>
    <dgm:pt modelId="{172D5331-6F2F-9D4D-B407-FE9439624538}" type="parTrans" cxnId="{BB4540AA-6DE0-A54E-88C2-4C819723980A}">
      <dgm:prSet/>
      <dgm:spPr/>
      <dgm:t>
        <a:bodyPr/>
        <a:lstStyle/>
        <a:p>
          <a:endParaRPr lang="en-US" sz="1400"/>
        </a:p>
      </dgm:t>
    </dgm:pt>
    <dgm:pt modelId="{5209E75B-5B2F-D247-A41F-CA472D65C411}" type="sibTrans" cxnId="{BB4540AA-6DE0-A54E-88C2-4C819723980A}">
      <dgm:prSet/>
      <dgm:spPr/>
      <dgm:t>
        <a:bodyPr/>
        <a:lstStyle/>
        <a:p>
          <a:endParaRPr lang="en-US" sz="1400"/>
        </a:p>
      </dgm:t>
    </dgm:pt>
    <dgm:pt modelId="{F69E50E5-8CBC-6C40-9A19-BC270421B0EF}">
      <dgm:prSet custT="1"/>
      <dgm:spPr/>
      <dgm:t>
        <a:bodyPr/>
        <a:lstStyle/>
        <a:p>
          <a:pPr>
            <a:buFont typeface="Arial" panose="020B0604020202020204" pitchFamily="34" charset="0"/>
            <a:buChar char="•"/>
          </a:pPr>
          <a:r>
            <a:rPr lang="en-US" sz="1800"/>
            <a:t>Quality Inspection</a:t>
          </a:r>
        </a:p>
      </dgm:t>
    </dgm:pt>
    <dgm:pt modelId="{65A65C3C-CD1F-2E4A-BC69-099AAE65E68A}" type="parTrans" cxnId="{6C673F91-E84A-4548-9751-291CEFA339A9}">
      <dgm:prSet/>
      <dgm:spPr/>
      <dgm:t>
        <a:bodyPr/>
        <a:lstStyle/>
        <a:p>
          <a:endParaRPr lang="en-US" sz="1400"/>
        </a:p>
      </dgm:t>
    </dgm:pt>
    <dgm:pt modelId="{F27861FC-B536-EE49-88DF-AFCC3A0F3969}" type="sibTrans" cxnId="{6C673F91-E84A-4548-9751-291CEFA339A9}">
      <dgm:prSet/>
      <dgm:spPr/>
      <dgm:t>
        <a:bodyPr/>
        <a:lstStyle/>
        <a:p>
          <a:endParaRPr lang="en-US" sz="1400"/>
        </a:p>
      </dgm:t>
    </dgm:pt>
    <dgm:pt modelId="{9BB08077-F1C3-0443-9B74-3006A209D528}">
      <dgm:prSet custT="1"/>
      <dgm:spPr/>
      <dgm:t>
        <a:bodyPr/>
        <a:lstStyle/>
        <a:p>
          <a:pPr>
            <a:buFont typeface="Arial" panose="020B0604020202020204" pitchFamily="34" charset="0"/>
            <a:buChar char="•"/>
          </a:pPr>
          <a:r>
            <a:rPr lang="en-US" sz="1800"/>
            <a:t>Packaging and Storage</a:t>
          </a:r>
        </a:p>
      </dgm:t>
    </dgm:pt>
    <dgm:pt modelId="{3571AE61-D70D-E541-98B3-82D9F69946CD}" type="parTrans" cxnId="{EF059671-CF35-CF43-BE7E-D64DEF0AE686}">
      <dgm:prSet/>
      <dgm:spPr/>
      <dgm:t>
        <a:bodyPr/>
        <a:lstStyle/>
        <a:p>
          <a:endParaRPr lang="en-US" sz="1400"/>
        </a:p>
      </dgm:t>
    </dgm:pt>
    <dgm:pt modelId="{08871155-08A3-5B4D-93E5-9D49B93FC426}" type="sibTrans" cxnId="{EF059671-CF35-CF43-BE7E-D64DEF0AE686}">
      <dgm:prSet/>
      <dgm:spPr/>
      <dgm:t>
        <a:bodyPr/>
        <a:lstStyle/>
        <a:p>
          <a:endParaRPr lang="en-US" sz="1400"/>
        </a:p>
      </dgm:t>
    </dgm:pt>
    <dgm:pt modelId="{EBEBB7E4-7DD8-CF47-B54A-A91C61FA819F}" type="pres">
      <dgm:prSet presAssocID="{26B5FEEA-12C5-164F-8156-5BA752B456B1}" presName="linearFlow" presStyleCnt="0">
        <dgm:presLayoutVars>
          <dgm:dir/>
          <dgm:animLvl val="lvl"/>
          <dgm:resizeHandles val="exact"/>
        </dgm:presLayoutVars>
      </dgm:prSet>
      <dgm:spPr/>
    </dgm:pt>
    <dgm:pt modelId="{2ECD742F-8640-3A4D-B5B1-C1371AE632AA}" type="pres">
      <dgm:prSet presAssocID="{73DB25BF-54E2-284C-A9D3-533C6DC24B55}" presName="composite" presStyleCnt="0"/>
      <dgm:spPr/>
    </dgm:pt>
    <dgm:pt modelId="{1F69F70A-146A-6548-9CF2-A16068527353}" type="pres">
      <dgm:prSet presAssocID="{73DB25BF-54E2-284C-A9D3-533C6DC24B55}" presName="parentText" presStyleLbl="alignNode1" presStyleIdx="0" presStyleCnt="8">
        <dgm:presLayoutVars>
          <dgm:chMax val="1"/>
          <dgm:bulletEnabled val="1"/>
        </dgm:presLayoutVars>
      </dgm:prSet>
      <dgm:spPr/>
    </dgm:pt>
    <dgm:pt modelId="{3222111F-0B49-AF41-B367-D107EED61DBF}" type="pres">
      <dgm:prSet presAssocID="{73DB25BF-54E2-284C-A9D3-533C6DC24B55}" presName="descendantText" presStyleLbl="alignAcc1" presStyleIdx="0" presStyleCnt="8">
        <dgm:presLayoutVars>
          <dgm:bulletEnabled val="1"/>
        </dgm:presLayoutVars>
      </dgm:prSet>
      <dgm:spPr/>
    </dgm:pt>
    <dgm:pt modelId="{419FB4EA-CEBF-7842-AC7E-AB3223D8DC5B}" type="pres">
      <dgm:prSet presAssocID="{12ED7880-AE0F-4943-8387-B6F722E5185E}" presName="sp" presStyleCnt="0"/>
      <dgm:spPr/>
    </dgm:pt>
    <dgm:pt modelId="{B39403BC-F20E-F546-A084-68F5827D6C63}" type="pres">
      <dgm:prSet presAssocID="{28C9B543-FE39-8A41-84D9-9B3BB15C3FD1}" presName="composite" presStyleCnt="0"/>
      <dgm:spPr/>
    </dgm:pt>
    <dgm:pt modelId="{864F28C9-3C4D-394F-96E7-BDD9104DC96B}" type="pres">
      <dgm:prSet presAssocID="{28C9B543-FE39-8A41-84D9-9B3BB15C3FD1}" presName="parentText" presStyleLbl="alignNode1" presStyleIdx="1" presStyleCnt="8">
        <dgm:presLayoutVars>
          <dgm:chMax val="1"/>
          <dgm:bulletEnabled val="1"/>
        </dgm:presLayoutVars>
      </dgm:prSet>
      <dgm:spPr/>
    </dgm:pt>
    <dgm:pt modelId="{AD4EF52C-A6D9-314F-B9EC-C6835A60ED6E}" type="pres">
      <dgm:prSet presAssocID="{28C9B543-FE39-8A41-84D9-9B3BB15C3FD1}" presName="descendantText" presStyleLbl="alignAcc1" presStyleIdx="1" presStyleCnt="8">
        <dgm:presLayoutVars>
          <dgm:bulletEnabled val="1"/>
        </dgm:presLayoutVars>
      </dgm:prSet>
      <dgm:spPr/>
    </dgm:pt>
    <dgm:pt modelId="{6234BDDB-D6CE-6241-B07F-F9F1342D63EF}" type="pres">
      <dgm:prSet presAssocID="{A068C932-7227-3448-9A70-126663B01B73}" presName="sp" presStyleCnt="0"/>
      <dgm:spPr/>
    </dgm:pt>
    <dgm:pt modelId="{B62888B8-2CB5-0249-B338-ACA786F6DFAF}" type="pres">
      <dgm:prSet presAssocID="{31BE1DEC-5934-354A-9CEC-3964E4D5FFF2}" presName="composite" presStyleCnt="0"/>
      <dgm:spPr/>
    </dgm:pt>
    <dgm:pt modelId="{BBC54442-FCDF-3D43-B6E0-F261EC3E5735}" type="pres">
      <dgm:prSet presAssocID="{31BE1DEC-5934-354A-9CEC-3964E4D5FFF2}" presName="parentText" presStyleLbl="alignNode1" presStyleIdx="2" presStyleCnt="8">
        <dgm:presLayoutVars>
          <dgm:chMax val="1"/>
          <dgm:bulletEnabled val="1"/>
        </dgm:presLayoutVars>
      </dgm:prSet>
      <dgm:spPr/>
    </dgm:pt>
    <dgm:pt modelId="{E98A493F-2DB1-5047-92EE-2E38E8661120}" type="pres">
      <dgm:prSet presAssocID="{31BE1DEC-5934-354A-9CEC-3964E4D5FFF2}" presName="descendantText" presStyleLbl="alignAcc1" presStyleIdx="2" presStyleCnt="8">
        <dgm:presLayoutVars>
          <dgm:bulletEnabled val="1"/>
        </dgm:presLayoutVars>
      </dgm:prSet>
      <dgm:spPr/>
    </dgm:pt>
    <dgm:pt modelId="{779EE361-7EA6-1F44-8726-5CB2E42C0822}" type="pres">
      <dgm:prSet presAssocID="{E7C361D8-7A53-E14B-824F-FF4F36EDA4C0}" presName="sp" presStyleCnt="0"/>
      <dgm:spPr/>
    </dgm:pt>
    <dgm:pt modelId="{3E393EC0-F93E-224C-BE8D-55AFB5DA7159}" type="pres">
      <dgm:prSet presAssocID="{AF84D354-0E08-DC4D-9A2C-DCB793FA88AF}" presName="composite" presStyleCnt="0"/>
      <dgm:spPr/>
    </dgm:pt>
    <dgm:pt modelId="{C9E6B13B-8195-AF42-9525-5B2E25F2B481}" type="pres">
      <dgm:prSet presAssocID="{AF84D354-0E08-DC4D-9A2C-DCB793FA88AF}" presName="parentText" presStyleLbl="alignNode1" presStyleIdx="3" presStyleCnt="8">
        <dgm:presLayoutVars>
          <dgm:chMax val="1"/>
          <dgm:bulletEnabled val="1"/>
        </dgm:presLayoutVars>
      </dgm:prSet>
      <dgm:spPr/>
    </dgm:pt>
    <dgm:pt modelId="{C35380C7-D8B1-C745-B3BC-B2E16823F9CF}" type="pres">
      <dgm:prSet presAssocID="{AF84D354-0E08-DC4D-9A2C-DCB793FA88AF}" presName="descendantText" presStyleLbl="alignAcc1" presStyleIdx="3" presStyleCnt="8">
        <dgm:presLayoutVars>
          <dgm:bulletEnabled val="1"/>
        </dgm:presLayoutVars>
      </dgm:prSet>
      <dgm:spPr/>
    </dgm:pt>
    <dgm:pt modelId="{0A9CF0E3-3D06-6345-BE5C-038570132A00}" type="pres">
      <dgm:prSet presAssocID="{B9224C87-FE52-9446-9110-63802D2FDE37}" presName="sp" presStyleCnt="0"/>
      <dgm:spPr/>
    </dgm:pt>
    <dgm:pt modelId="{F7568777-E77B-E84B-8906-A8C382AEB379}" type="pres">
      <dgm:prSet presAssocID="{7F24CBFD-17FC-A94A-81CE-4563DABC3E4B}" presName="composite" presStyleCnt="0"/>
      <dgm:spPr/>
    </dgm:pt>
    <dgm:pt modelId="{9819287E-212B-2F40-9D0F-863E23A95D74}" type="pres">
      <dgm:prSet presAssocID="{7F24CBFD-17FC-A94A-81CE-4563DABC3E4B}" presName="parentText" presStyleLbl="alignNode1" presStyleIdx="4" presStyleCnt="8">
        <dgm:presLayoutVars>
          <dgm:chMax val="1"/>
          <dgm:bulletEnabled val="1"/>
        </dgm:presLayoutVars>
      </dgm:prSet>
      <dgm:spPr/>
    </dgm:pt>
    <dgm:pt modelId="{20BB3573-C97B-EB41-B489-6C766BADD216}" type="pres">
      <dgm:prSet presAssocID="{7F24CBFD-17FC-A94A-81CE-4563DABC3E4B}" presName="descendantText" presStyleLbl="alignAcc1" presStyleIdx="4" presStyleCnt="8">
        <dgm:presLayoutVars>
          <dgm:bulletEnabled val="1"/>
        </dgm:presLayoutVars>
      </dgm:prSet>
      <dgm:spPr/>
    </dgm:pt>
    <dgm:pt modelId="{39207B3F-2846-8143-9F00-ABD6D79CFDCE}" type="pres">
      <dgm:prSet presAssocID="{28F12903-44C2-3B41-9593-F3A554B68069}" presName="sp" presStyleCnt="0"/>
      <dgm:spPr/>
    </dgm:pt>
    <dgm:pt modelId="{C94C9585-978C-0A40-A439-27C696F8E677}" type="pres">
      <dgm:prSet presAssocID="{1AECB600-9851-9F4C-9B8A-A053B5D326EE}" presName="composite" presStyleCnt="0"/>
      <dgm:spPr/>
    </dgm:pt>
    <dgm:pt modelId="{08BAA52A-FB81-3049-9615-79F61365A31D}" type="pres">
      <dgm:prSet presAssocID="{1AECB600-9851-9F4C-9B8A-A053B5D326EE}" presName="parentText" presStyleLbl="alignNode1" presStyleIdx="5" presStyleCnt="8">
        <dgm:presLayoutVars>
          <dgm:chMax val="1"/>
          <dgm:bulletEnabled val="1"/>
        </dgm:presLayoutVars>
      </dgm:prSet>
      <dgm:spPr/>
    </dgm:pt>
    <dgm:pt modelId="{E5E1B5EB-91E0-3C42-B8AC-7B9D7E6509AA}" type="pres">
      <dgm:prSet presAssocID="{1AECB600-9851-9F4C-9B8A-A053B5D326EE}" presName="descendantText" presStyleLbl="alignAcc1" presStyleIdx="5" presStyleCnt="8">
        <dgm:presLayoutVars>
          <dgm:bulletEnabled val="1"/>
        </dgm:presLayoutVars>
      </dgm:prSet>
      <dgm:spPr/>
    </dgm:pt>
    <dgm:pt modelId="{5DEC2BA0-4D56-FF40-8ECC-B68E7F4BA353}" type="pres">
      <dgm:prSet presAssocID="{4E3CB28C-5398-564B-A51A-373E489297D6}" presName="sp" presStyleCnt="0"/>
      <dgm:spPr/>
    </dgm:pt>
    <dgm:pt modelId="{8FAA84AE-F6DB-BB4D-9BA2-F4F25CEFD027}" type="pres">
      <dgm:prSet presAssocID="{C57A10EB-F468-2449-B098-FEF3D230E69B}" presName="composite" presStyleCnt="0"/>
      <dgm:spPr/>
    </dgm:pt>
    <dgm:pt modelId="{2F227607-4EFF-8D4B-B31C-2C583DD9E49D}" type="pres">
      <dgm:prSet presAssocID="{C57A10EB-F468-2449-B098-FEF3D230E69B}" presName="parentText" presStyleLbl="alignNode1" presStyleIdx="6" presStyleCnt="8">
        <dgm:presLayoutVars>
          <dgm:chMax val="1"/>
          <dgm:bulletEnabled val="1"/>
        </dgm:presLayoutVars>
      </dgm:prSet>
      <dgm:spPr/>
    </dgm:pt>
    <dgm:pt modelId="{711FC589-45FF-574F-949B-58EAAFDF109A}" type="pres">
      <dgm:prSet presAssocID="{C57A10EB-F468-2449-B098-FEF3D230E69B}" presName="descendantText" presStyleLbl="alignAcc1" presStyleIdx="6" presStyleCnt="8">
        <dgm:presLayoutVars>
          <dgm:bulletEnabled val="1"/>
        </dgm:presLayoutVars>
      </dgm:prSet>
      <dgm:spPr/>
    </dgm:pt>
    <dgm:pt modelId="{47F102CC-38D1-5842-8760-695AEE40A840}" type="pres">
      <dgm:prSet presAssocID="{907B13BA-4D49-784E-A310-72FF129EB420}" presName="sp" presStyleCnt="0"/>
      <dgm:spPr/>
    </dgm:pt>
    <dgm:pt modelId="{3209FE43-A0C8-5F46-8567-BB8109F3B9BA}" type="pres">
      <dgm:prSet presAssocID="{AE36AA00-5A3D-A447-8F62-9C3256494672}" presName="composite" presStyleCnt="0"/>
      <dgm:spPr/>
    </dgm:pt>
    <dgm:pt modelId="{F9F554E7-FFAA-834B-A87C-88F7B7FA0C1C}" type="pres">
      <dgm:prSet presAssocID="{AE36AA00-5A3D-A447-8F62-9C3256494672}" presName="parentText" presStyleLbl="alignNode1" presStyleIdx="7" presStyleCnt="8">
        <dgm:presLayoutVars>
          <dgm:chMax val="1"/>
          <dgm:bulletEnabled val="1"/>
        </dgm:presLayoutVars>
      </dgm:prSet>
      <dgm:spPr/>
    </dgm:pt>
    <dgm:pt modelId="{898E265C-053E-EA43-923D-67B6E5A2741E}" type="pres">
      <dgm:prSet presAssocID="{AE36AA00-5A3D-A447-8F62-9C3256494672}" presName="descendantText" presStyleLbl="alignAcc1" presStyleIdx="7" presStyleCnt="8">
        <dgm:presLayoutVars>
          <dgm:bulletEnabled val="1"/>
        </dgm:presLayoutVars>
      </dgm:prSet>
      <dgm:spPr/>
    </dgm:pt>
  </dgm:ptLst>
  <dgm:cxnLst>
    <dgm:cxn modelId="{1418AA02-DE6F-0040-97F5-E7401D803857}" type="presOf" srcId="{9BB08077-F1C3-0443-9B74-3006A209D528}" destId="{898E265C-053E-EA43-923D-67B6E5A2741E}" srcOrd="0" destOrd="0" presId="urn:microsoft.com/office/officeart/2005/8/layout/chevron2"/>
    <dgm:cxn modelId="{3E98A405-ED25-3F47-8827-046D3F84D501}" srcId="{31BE1DEC-5934-354A-9CEC-3964E4D5FFF2}" destId="{4831779F-AFD6-2D43-9D49-D4AA2D06A5B0}" srcOrd="0" destOrd="0" parTransId="{09A90E02-58DA-9C48-9CE8-FC9E4F2DAAD6}" sibTransId="{9FF3554F-69EE-4747-9E7F-8B44999ACE33}"/>
    <dgm:cxn modelId="{72643710-9148-6F4F-80FC-65582149DE8D}" srcId="{73DB25BF-54E2-284C-A9D3-533C6DC24B55}" destId="{735B53CA-CC15-774D-BD53-4755E2745EFD}" srcOrd="0" destOrd="0" parTransId="{37378749-A284-EB49-A9ED-B36A83ADA7C0}" sibTransId="{96258830-CEDC-A347-BAD7-4997BFE1663C}"/>
    <dgm:cxn modelId="{4EF24E1C-28CD-F740-AA74-A5B11CD0989F}" type="presOf" srcId="{7F24CBFD-17FC-A94A-81CE-4563DABC3E4B}" destId="{9819287E-212B-2F40-9D0F-863E23A95D74}" srcOrd="0" destOrd="0" presId="urn:microsoft.com/office/officeart/2005/8/layout/chevron2"/>
    <dgm:cxn modelId="{68D8AC22-612B-144E-9688-9B97C9B48E07}" srcId="{26B5FEEA-12C5-164F-8156-5BA752B456B1}" destId="{28C9B543-FE39-8A41-84D9-9B3BB15C3FD1}" srcOrd="1" destOrd="0" parTransId="{9F3ECEA1-A59B-6749-ACFE-2B531B371B90}" sibTransId="{A068C932-7227-3448-9A70-126663B01B73}"/>
    <dgm:cxn modelId="{06657E26-AE2F-E144-B12A-7E6FBE7C250E}" type="presOf" srcId="{4831779F-AFD6-2D43-9D49-D4AA2D06A5B0}" destId="{E98A493F-2DB1-5047-92EE-2E38E8661120}" srcOrd="0" destOrd="0" presId="urn:microsoft.com/office/officeart/2005/8/layout/chevron2"/>
    <dgm:cxn modelId="{FDD0442D-BB6C-E545-9330-F30C7C4074C8}" type="presOf" srcId="{C57A10EB-F468-2449-B098-FEF3D230E69B}" destId="{2F227607-4EFF-8D4B-B31C-2C583DD9E49D}" srcOrd="0" destOrd="0" presId="urn:microsoft.com/office/officeart/2005/8/layout/chevron2"/>
    <dgm:cxn modelId="{E6A2C22F-6F48-9D4E-B010-E3B9EC9A34E6}" type="presOf" srcId="{28C9B543-FE39-8A41-84D9-9B3BB15C3FD1}" destId="{864F28C9-3C4D-394F-96E7-BDD9104DC96B}" srcOrd="0" destOrd="0" presId="urn:microsoft.com/office/officeart/2005/8/layout/chevron2"/>
    <dgm:cxn modelId="{84994A3F-87C9-5843-88F3-485F8F239355}" srcId="{28C9B543-FE39-8A41-84D9-9B3BB15C3FD1}" destId="{58FD98AF-C20B-4D48-A299-AF1D6A22C9B2}" srcOrd="0" destOrd="0" parTransId="{27E844BB-3FB8-234F-ADC1-10771D13987E}" sibTransId="{8A2CBBFF-3698-6B47-B481-1E42BB7A6330}"/>
    <dgm:cxn modelId="{ADE4C140-8C94-1546-BE98-B6ABEE9BA6B3}" srcId="{26B5FEEA-12C5-164F-8156-5BA752B456B1}" destId="{31BE1DEC-5934-354A-9CEC-3964E4D5FFF2}" srcOrd="2" destOrd="0" parTransId="{E0F86316-BE87-F643-A17D-633D435D8AA4}" sibTransId="{E7C361D8-7A53-E14B-824F-FF4F36EDA4C0}"/>
    <dgm:cxn modelId="{9D717C5E-2079-504C-A1A3-B4F46F3C4FDF}" type="presOf" srcId="{26B5FEEA-12C5-164F-8156-5BA752B456B1}" destId="{EBEBB7E4-7DD8-CF47-B54A-A91C61FA819F}" srcOrd="0" destOrd="0" presId="urn:microsoft.com/office/officeart/2005/8/layout/chevron2"/>
    <dgm:cxn modelId="{B602C34A-A295-064C-B090-747D2A15CBE6}" type="presOf" srcId="{735B53CA-CC15-774D-BD53-4755E2745EFD}" destId="{3222111F-0B49-AF41-B367-D107EED61DBF}" srcOrd="0" destOrd="0" presId="urn:microsoft.com/office/officeart/2005/8/layout/chevron2"/>
    <dgm:cxn modelId="{EF059671-CF35-CF43-BE7E-D64DEF0AE686}" srcId="{AE36AA00-5A3D-A447-8F62-9C3256494672}" destId="{9BB08077-F1C3-0443-9B74-3006A209D528}" srcOrd="0" destOrd="0" parTransId="{3571AE61-D70D-E541-98B3-82D9F69946CD}" sibTransId="{08871155-08A3-5B4D-93E5-9D49B93FC426}"/>
    <dgm:cxn modelId="{90CB0158-BF22-6242-8A21-E6492022A137}" srcId="{7F24CBFD-17FC-A94A-81CE-4563DABC3E4B}" destId="{D6BBE5D7-46BB-B147-AFFA-075CC805A613}" srcOrd="0" destOrd="0" parTransId="{5B5ED064-E7DA-AA4C-A5BE-F6A5B73409DD}" sibTransId="{FA73CAE6-CB76-AA48-901E-9350ABCA5989}"/>
    <dgm:cxn modelId="{47CE6E79-CDFB-7343-93A4-A1CF80C3AFD8}" type="presOf" srcId="{D6BBE5D7-46BB-B147-AFFA-075CC805A613}" destId="{20BB3573-C97B-EB41-B489-6C766BADD216}" srcOrd="0" destOrd="0" presId="urn:microsoft.com/office/officeart/2005/8/layout/chevron2"/>
    <dgm:cxn modelId="{2A46027A-0B99-194F-9B46-82972ADD3393}" type="presOf" srcId="{F69E50E5-8CBC-6C40-9A19-BC270421B0EF}" destId="{711FC589-45FF-574F-949B-58EAAFDF109A}" srcOrd="0" destOrd="0" presId="urn:microsoft.com/office/officeart/2005/8/layout/chevron2"/>
    <dgm:cxn modelId="{0201BA7A-4A9F-424D-A7AB-6CE398CD553E}" type="presOf" srcId="{AF84D354-0E08-DC4D-9A2C-DCB793FA88AF}" destId="{C9E6B13B-8195-AF42-9525-5B2E25F2B481}" srcOrd="0" destOrd="0" presId="urn:microsoft.com/office/officeart/2005/8/layout/chevron2"/>
    <dgm:cxn modelId="{D505EB80-96EE-8840-8594-8D8DBA793B4A}" type="presOf" srcId="{73DB25BF-54E2-284C-A9D3-533C6DC24B55}" destId="{1F69F70A-146A-6548-9CF2-A16068527353}" srcOrd="0" destOrd="0" presId="urn:microsoft.com/office/officeart/2005/8/layout/chevron2"/>
    <dgm:cxn modelId="{1EE01687-9ED6-7B4B-8614-1BC2FD41ED03}" srcId="{26B5FEEA-12C5-164F-8156-5BA752B456B1}" destId="{73DB25BF-54E2-284C-A9D3-533C6DC24B55}" srcOrd="0" destOrd="0" parTransId="{69B1F78F-BD69-2D4B-87AF-1B75F0945C72}" sibTransId="{12ED7880-AE0F-4943-8387-B6F722E5185E}"/>
    <dgm:cxn modelId="{0E27B487-B1B8-BF41-BF4B-3D93E1E080BA}" srcId="{26B5FEEA-12C5-164F-8156-5BA752B456B1}" destId="{1AECB600-9851-9F4C-9B8A-A053B5D326EE}" srcOrd="5" destOrd="0" parTransId="{DCBBC20C-A870-334B-9F83-403072C0EADD}" sibTransId="{4E3CB28C-5398-564B-A51A-373E489297D6}"/>
    <dgm:cxn modelId="{6C673F91-E84A-4548-9751-291CEFA339A9}" srcId="{C57A10EB-F468-2449-B098-FEF3D230E69B}" destId="{F69E50E5-8CBC-6C40-9A19-BC270421B0EF}" srcOrd="0" destOrd="0" parTransId="{65A65C3C-CD1F-2E4A-BC69-099AAE65E68A}" sibTransId="{F27861FC-B536-EE49-88DF-AFCC3A0F3969}"/>
    <dgm:cxn modelId="{058156A3-5315-0647-9D95-D09B8C052F35}" srcId="{26B5FEEA-12C5-164F-8156-5BA752B456B1}" destId="{AF84D354-0E08-DC4D-9A2C-DCB793FA88AF}" srcOrd="3" destOrd="0" parTransId="{A64E5BA5-35EB-5147-A791-A9B28E599018}" sibTransId="{B9224C87-FE52-9446-9110-63802D2FDE37}"/>
    <dgm:cxn modelId="{BB4540AA-6DE0-A54E-88C2-4C819723980A}" srcId="{1AECB600-9851-9F4C-9B8A-A053B5D326EE}" destId="{AC2987A1-C2A7-E04C-9DEE-274763EBA2E9}" srcOrd="0" destOrd="0" parTransId="{172D5331-6F2F-9D4D-B407-FE9439624538}" sibTransId="{5209E75B-5B2F-D247-A41F-CA472D65C411}"/>
    <dgm:cxn modelId="{31CC25B2-BF26-3841-99DB-350068BC7F8C}" type="presOf" srcId="{8EFF06A5-6F73-7040-82D0-96CE5EEA03EE}" destId="{C35380C7-D8B1-C745-B3BC-B2E16823F9CF}" srcOrd="0" destOrd="0" presId="urn:microsoft.com/office/officeart/2005/8/layout/chevron2"/>
    <dgm:cxn modelId="{8C2055B5-D290-6648-9A75-724DCCED30F4}" type="presOf" srcId="{31BE1DEC-5934-354A-9CEC-3964E4D5FFF2}" destId="{BBC54442-FCDF-3D43-B6E0-F261EC3E5735}" srcOrd="0" destOrd="0" presId="urn:microsoft.com/office/officeart/2005/8/layout/chevron2"/>
    <dgm:cxn modelId="{B00D3EB8-6AD5-2B49-85D4-FB067DC64FCE}" srcId="{26B5FEEA-12C5-164F-8156-5BA752B456B1}" destId="{7F24CBFD-17FC-A94A-81CE-4563DABC3E4B}" srcOrd="4" destOrd="0" parTransId="{F2B2CFED-6689-4648-8B3A-D98CD23C19DE}" sibTransId="{28F12903-44C2-3B41-9593-F3A554B68069}"/>
    <dgm:cxn modelId="{6AA192B8-B825-B04F-BD7A-37388E114173}" type="presOf" srcId="{58FD98AF-C20B-4D48-A299-AF1D6A22C9B2}" destId="{AD4EF52C-A6D9-314F-B9EC-C6835A60ED6E}" srcOrd="0" destOrd="0" presId="urn:microsoft.com/office/officeart/2005/8/layout/chevron2"/>
    <dgm:cxn modelId="{8A5B76BE-BD9D-824B-BCA5-BF05BB324F7B}" type="presOf" srcId="{AE36AA00-5A3D-A447-8F62-9C3256494672}" destId="{F9F554E7-FFAA-834B-A87C-88F7B7FA0C1C}" srcOrd="0" destOrd="0" presId="urn:microsoft.com/office/officeart/2005/8/layout/chevron2"/>
    <dgm:cxn modelId="{CB91DEC6-9394-674B-B0A5-AF5043F91B83}" type="presOf" srcId="{1AECB600-9851-9F4C-9B8A-A053B5D326EE}" destId="{08BAA52A-FB81-3049-9615-79F61365A31D}" srcOrd="0" destOrd="0" presId="urn:microsoft.com/office/officeart/2005/8/layout/chevron2"/>
    <dgm:cxn modelId="{BE0CB8C7-C63C-CC49-98EC-EA04EBFA6A8F}" srcId="{26B5FEEA-12C5-164F-8156-5BA752B456B1}" destId="{AE36AA00-5A3D-A447-8F62-9C3256494672}" srcOrd="7" destOrd="0" parTransId="{5ED0D0E9-B516-6240-B65D-C714EB9E7AF1}" sibTransId="{203F3844-58D9-CD4E-90C1-990DF182789F}"/>
    <dgm:cxn modelId="{84BF1BCF-83C3-7749-9577-94A7C5254FCA}" srcId="{AF84D354-0E08-DC4D-9A2C-DCB793FA88AF}" destId="{8EFF06A5-6F73-7040-82D0-96CE5EEA03EE}" srcOrd="0" destOrd="0" parTransId="{832D0C9B-5455-C546-BE12-B4571FBB928F}" sibTransId="{908AA522-1D1E-8A48-B53E-A37FF4DEC26E}"/>
    <dgm:cxn modelId="{4DBF63D8-10EF-BA48-BB32-C2539EE9BB2E}" srcId="{26B5FEEA-12C5-164F-8156-5BA752B456B1}" destId="{C57A10EB-F468-2449-B098-FEF3D230E69B}" srcOrd="6" destOrd="0" parTransId="{28E10AFF-CEC1-CB41-B641-49D96C99BEB8}" sibTransId="{907B13BA-4D49-784E-A310-72FF129EB420}"/>
    <dgm:cxn modelId="{2F6349ED-07C9-8746-8F57-C92C68E11F42}" type="presOf" srcId="{AC2987A1-C2A7-E04C-9DEE-274763EBA2E9}" destId="{E5E1B5EB-91E0-3C42-B8AC-7B9D7E6509AA}" srcOrd="0" destOrd="0" presId="urn:microsoft.com/office/officeart/2005/8/layout/chevron2"/>
    <dgm:cxn modelId="{18FDD375-14CA-8444-9D1B-FAF19EF606AE}" type="presParOf" srcId="{EBEBB7E4-7DD8-CF47-B54A-A91C61FA819F}" destId="{2ECD742F-8640-3A4D-B5B1-C1371AE632AA}" srcOrd="0" destOrd="0" presId="urn:microsoft.com/office/officeart/2005/8/layout/chevron2"/>
    <dgm:cxn modelId="{D2D17C7A-7717-AF48-994B-1B10D921B567}" type="presParOf" srcId="{2ECD742F-8640-3A4D-B5B1-C1371AE632AA}" destId="{1F69F70A-146A-6548-9CF2-A16068527353}" srcOrd="0" destOrd="0" presId="urn:microsoft.com/office/officeart/2005/8/layout/chevron2"/>
    <dgm:cxn modelId="{FA274537-5D10-B546-9CFA-B32E09B9F163}" type="presParOf" srcId="{2ECD742F-8640-3A4D-B5B1-C1371AE632AA}" destId="{3222111F-0B49-AF41-B367-D107EED61DBF}" srcOrd="1" destOrd="0" presId="urn:microsoft.com/office/officeart/2005/8/layout/chevron2"/>
    <dgm:cxn modelId="{E224CD49-47E0-304C-BA2A-5F1BC0081416}" type="presParOf" srcId="{EBEBB7E4-7DD8-CF47-B54A-A91C61FA819F}" destId="{419FB4EA-CEBF-7842-AC7E-AB3223D8DC5B}" srcOrd="1" destOrd="0" presId="urn:microsoft.com/office/officeart/2005/8/layout/chevron2"/>
    <dgm:cxn modelId="{E11F5712-3581-534B-B684-39CD327B6FEB}" type="presParOf" srcId="{EBEBB7E4-7DD8-CF47-B54A-A91C61FA819F}" destId="{B39403BC-F20E-F546-A084-68F5827D6C63}" srcOrd="2" destOrd="0" presId="urn:microsoft.com/office/officeart/2005/8/layout/chevron2"/>
    <dgm:cxn modelId="{5DD12E8F-179E-7748-99E5-00524AE4C3B9}" type="presParOf" srcId="{B39403BC-F20E-F546-A084-68F5827D6C63}" destId="{864F28C9-3C4D-394F-96E7-BDD9104DC96B}" srcOrd="0" destOrd="0" presId="urn:microsoft.com/office/officeart/2005/8/layout/chevron2"/>
    <dgm:cxn modelId="{7D923C26-95DA-9946-BE55-7F524D13BCF2}" type="presParOf" srcId="{B39403BC-F20E-F546-A084-68F5827D6C63}" destId="{AD4EF52C-A6D9-314F-B9EC-C6835A60ED6E}" srcOrd="1" destOrd="0" presId="urn:microsoft.com/office/officeart/2005/8/layout/chevron2"/>
    <dgm:cxn modelId="{7E552321-5473-844D-A5F0-99587B7322E7}" type="presParOf" srcId="{EBEBB7E4-7DD8-CF47-B54A-A91C61FA819F}" destId="{6234BDDB-D6CE-6241-B07F-F9F1342D63EF}" srcOrd="3" destOrd="0" presId="urn:microsoft.com/office/officeart/2005/8/layout/chevron2"/>
    <dgm:cxn modelId="{1CEC7599-D40D-9643-98EA-5DBB98DDAEF4}" type="presParOf" srcId="{EBEBB7E4-7DD8-CF47-B54A-A91C61FA819F}" destId="{B62888B8-2CB5-0249-B338-ACA786F6DFAF}" srcOrd="4" destOrd="0" presId="urn:microsoft.com/office/officeart/2005/8/layout/chevron2"/>
    <dgm:cxn modelId="{9EC78AE1-3706-F54C-95E8-55D707444C20}" type="presParOf" srcId="{B62888B8-2CB5-0249-B338-ACA786F6DFAF}" destId="{BBC54442-FCDF-3D43-B6E0-F261EC3E5735}" srcOrd="0" destOrd="0" presId="urn:microsoft.com/office/officeart/2005/8/layout/chevron2"/>
    <dgm:cxn modelId="{293C2174-6F84-1842-BA68-521B585ADFA2}" type="presParOf" srcId="{B62888B8-2CB5-0249-B338-ACA786F6DFAF}" destId="{E98A493F-2DB1-5047-92EE-2E38E8661120}" srcOrd="1" destOrd="0" presId="urn:microsoft.com/office/officeart/2005/8/layout/chevron2"/>
    <dgm:cxn modelId="{9B87255C-20C0-B642-ABA6-71FA17490068}" type="presParOf" srcId="{EBEBB7E4-7DD8-CF47-B54A-A91C61FA819F}" destId="{779EE361-7EA6-1F44-8726-5CB2E42C0822}" srcOrd="5" destOrd="0" presId="urn:microsoft.com/office/officeart/2005/8/layout/chevron2"/>
    <dgm:cxn modelId="{9E684FCE-9E17-DA48-A476-9F3005FB7817}" type="presParOf" srcId="{EBEBB7E4-7DD8-CF47-B54A-A91C61FA819F}" destId="{3E393EC0-F93E-224C-BE8D-55AFB5DA7159}" srcOrd="6" destOrd="0" presId="urn:microsoft.com/office/officeart/2005/8/layout/chevron2"/>
    <dgm:cxn modelId="{9BF73B5A-0E3E-9448-B1AA-67F2472AEA66}" type="presParOf" srcId="{3E393EC0-F93E-224C-BE8D-55AFB5DA7159}" destId="{C9E6B13B-8195-AF42-9525-5B2E25F2B481}" srcOrd="0" destOrd="0" presId="urn:microsoft.com/office/officeart/2005/8/layout/chevron2"/>
    <dgm:cxn modelId="{6D88A263-9FC7-8F4B-B75F-36DBC9C54629}" type="presParOf" srcId="{3E393EC0-F93E-224C-BE8D-55AFB5DA7159}" destId="{C35380C7-D8B1-C745-B3BC-B2E16823F9CF}" srcOrd="1" destOrd="0" presId="urn:microsoft.com/office/officeart/2005/8/layout/chevron2"/>
    <dgm:cxn modelId="{D58E8467-0EAF-C548-B955-2268D66D3896}" type="presParOf" srcId="{EBEBB7E4-7DD8-CF47-B54A-A91C61FA819F}" destId="{0A9CF0E3-3D06-6345-BE5C-038570132A00}" srcOrd="7" destOrd="0" presId="urn:microsoft.com/office/officeart/2005/8/layout/chevron2"/>
    <dgm:cxn modelId="{0B7943B9-7DAC-5149-A0EB-7B78B2269FE4}" type="presParOf" srcId="{EBEBB7E4-7DD8-CF47-B54A-A91C61FA819F}" destId="{F7568777-E77B-E84B-8906-A8C382AEB379}" srcOrd="8" destOrd="0" presId="urn:microsoft.com/office/officeart/2005/8/layout/chevron2"/>
    <dgm:cxn modelId="{8582F96D-3EA6-864A-92B2-36AEB083632A}" type="presParOf" srcId="{F7568777-E77B-E84B-8906-A8C382AEB379}" destId="{9819287E-212B-2F40-9D0F-863E23A95D74}" srcOrd="0" destOrd="0" presId="urn:microsoft.com/office/officeart/2005/8/layout/chevron2"/>
    <dgm:cxn modelId="{39D33111-9E6D-0F45-938D-920FD00BF48A}" type="presParOf" srcId="{F7568777-E77B-E84B-8906-A8C382AEB379}" destId="{20BB3573-C97B-EB41-B489-6C766BADD216}" srcOrd="1" destOrd="0" presId="urn:microsoft.com/office/officeart/2005/8/layout/chevron2"/>
    <dgm:cxn modelId="{9F8BA59F-6878-DB41-8FCE-2A017C45B5CD}" type="presParOf" srcId="{EBEBB7E4-7DD8-CF47-B54A-A91C61FA819F}" destId="{39207B3F-2846-8143-9F00-ABD6D79CFDCE}" srcOrd="9" destOrd="0" presId="urn:microsoft.com/office/officeart/2005/8/layout/chevron2"/>
    <dgm:cxn modelId="{920E7F50-0D44-0042-ADE6-60DEA7652943}" type="presParOf" srcId="{EBEBB7E4-7DD8-CF47-B54A-A91C61FA819F}" destId="{C94C9585-978C-0A40-A439-27C696F8E677}" srcOrd="10" destOrd="0" presId="urn:microsoft.com/office/officeart/2005/8/layout/chevron2"/>
    <dgm:cxn modelId="{8696C608-27D8-8E46-8903-5A621E66A098}" type="presParOf" srcId="{C94C9585-978C-0A40-A439-27C696F8E677}" destId="{08BAA52A-FB81-3049-9615-79F61365A31D}" srcOrd="0" destOrd="0" presId="urn:microsoft.com/office/officeart/2005/8/layout/chevron2"/>
    <dgm:cxn modelId="{A2621275-375A-2549-8562-A70F0B2E9ED0}" type="presParOf" srcId="{C94C9585-978C-0A40-A439-27C696F8E677}" destId="{E5E1B5EB-91E0-3C42-B8AC-7B9D7E6509AA}" srcOrd="1" destOrd="0" presId="urn:microsoft.com/office/officeart/2005/8/layout/chevron2"/>
    <dgm:cxn modelId="{E2A9EE47-35B8-324E-A0F5-8DCD9F6BF305}" type="presParOf" srcId="{EBEBB7E4-7DD8-CF47-B54A-A91C61FA819F}" destId="{5DEC2BA0-4D56-FF40-8ECC-B68E7F4BA353}" srcOrd="11" destOrd="0" presId="urn:microsoft.com/office/officeart/2005/8/layout/chevron2"/>
    <dgm:cxn modelId="{951BB8C0-6347-3942-921E-D9C4385CAB6D}" type="presParOf" srcId="{EBEBB7E4-7DD8-CF47-B54A-A91C61FA819F}" destId="{8FAA84AE-F6DB-BB4D-9BA2-F4F25CEFD027}" srcOrd="12" destOrd="0" presId="urn:microsoft.com/office/officeart/2005/8/layout/chevron2"/>
    <dgm:cxn modelId="{BCD07F62-8BBC-4B43-8098-0BB16C21F48C}" type="presParOf" srcId="{8FAA84AE-F6DB-BB4D-9BA2-F4F25CEFD027}" destId="{2F227607-4EFF-8D4B-B31C-2C583DD9E49D}" srcOrd="0" destOrd="0" presId="urn:microsoft.com/office/officeart/2005/8/layout/chevron2"/>
    <dgm:cxn modelId="{8AD5F0FA-8272-684F-B0B6-C77E81A9DFD2}" type="presParOf" srcId="{8FAA84AE-F6DB-BB4D-9BA2-F4F25CEFD027}" destId="{711FC589-45FF-574F-949B-58EAAFDF109A}" srcOrd="1" destOrd="0" presId="urn:microsoft.com/office/officeart/2005/8/layout/chevron2"/>
    <dgm:cxn modelId="{11806EEC-438E-974F-BF49-807639B2448E}" type="presParOf" srcId="{EBEBB7E4-7DD8-CF47-B54A-A91C61FA819F}" destId="{47F102CC-38D1-5842-8760-695AEE40A840}" srcOrd="13" destOrd="0" presId="urn:microsoft.com/office/officeart/2005/8/layout/chevron2"/>
    <dgm:cxn modelId="{43E3DC47-435D-BD47-AB3A-3EDD4BAC70AA}" type="presParOf" srcId="{EBEBB7E4-7DD8-CF47-B54A-A91C61FA819F}" destId="{3209FE43-A0C8-5F46-8567-BB8109F3B9BA}" srcOrd="14" destOrd="0" presId="urn:microsoft.com/office/officeart/2005/8/layout/chevron2"/>
    <dgm:cxn modelId="{FE4193B4-B3BF-0241-AA59-728CB4D2C960}" type="presParOf" srcId="{3209FE43-A0C8-5F46-8567-BB8109F3B9BA}" destId="{F9F554E7-FFAA-834B-A87C-88F7B7FA0C1C}" srcOrd="0" destOrd="0" presId="urn:microsoft.com/office/officeart/2005/8/layout/chevron2"/>
    <dgm:cxn modelId="{5B650DC5-4B2A-2644-8349-33D9D217700B}" type="presParOf" srcId="{3209FE43-A0C8-5F46-8567-BB8109F3B9BA}" destId="{898E265C-053E-EA43-923D-67B6E5A2741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69F70A-146A-6548-9CF2-A16068527353}">
      <dsp:nvSpPr>
        <dsp:cNvPr id="0" name=""/>
        <dsp:cNvSpPr/>
      </dsp:nvSpPr>
      <dsp:spPr>
        <a:xfrm rot="5400000">
          <a:off x="-84626" y="87221"/>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1</a:t>
          </a:r>
        </a:p>
      </dsp:txBody>
      <dsp:txXfrm rot="-5400000">
        <a:off x="1" y="200056"/>
        <a:ext cx="394921" cy="169253"/>
      </dsp:txXfrm>
    </dsp:sp>
    <dsp:sp modelId="{3222111F-0B49-AF41-B367-D107EED61DBF}">
      <dsp:nvSpPr>
        <dsp:cNvPr id="0" name=""/>
        <dsp:cNvSpPr/>
      </dsp:nvSpPr>
      <dsp:spPr>
        <a:xfrm rot="5400000">
          <a:off x="2985807" y="-2588290"/>
          <a:ext cx="366906"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t>Raw Material Selection and Preparation</a:t>
          </a:r>
        </a:p>
      </dsp:txBody>
      <dsp:txXfrm rot="-5400000">
        <a:off x="394922" y="20506"/>
        <a:ext cx="5530767" cy="331084"/>
      </dsp:txXfrm>
    </dsp:sp>
    <dsp:sp modelId="{864F28C9-3C4D-394F-96E7-BDD9104DC96B}">
      <dsp:nvSpPr>
        <dsp:cNvPr id="0" name=""/>
        <dsp:cNvSpPr/>
      </dsp:nvSpPr>
      <dsp:spPr>
        <a:xfrm rot="5400000">
          <a:off x="-84626" y="575617"/>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2</a:t>
          </a:r>
        </a:p>
      </dsp:txBody>
      <dsp:txXfrm rot="-5400000">
        <a:off x="1" y="688452"/>
        <a:ext cx="394921" cy="169253"/>
      </dsp:txXfrm>
    </dsp:sp>
    <dsp:sp modelId="{AD4EF52C-A6D9-314F-B9EC-C6835A60ED6E}">
      <dsp:nvSpPr>
        <dsp:cNvPr id="0" name=""/>
        <dsp:cNvSpPr/>
      </dsp:nvSpPr>
      <dsp:spPr>
        <a:xfrm rot="5400000">
          <a:off x="2985904" y="-2099991"/>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Blending and Pelletizing</a:t>
          </a:r>
        </a:p>
      </dsp:txBody>
      <dsp:txXfrm rot="-5400000">
        <a:off x="394922" y="508892"/>
        <a:ext cx="5530777" cy="330911"/>
      </dsp:txXfrm>
    </dsp:sp>
    <dsp:sp modelId="{BBC54442-FCDF-3D43-B6E0-F261EC3E5735}">
      <dsp:nvSpPr>
        <dsp:cNvPr id="0" name=""/>
        <dsp:cNvSpPr/>
      </dsp:nvSpPr>
      <dsp:spPr>
        <a:xfrm rot="5400000">
          <a:off x="-84626" y="1064012"/>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3</a:t>
          </a:r>
        </a:p>
      </dsp:txBody>
      <dsp:txXfrm rot="-5400000">
        <a:off x="1" y="1176847"/>
        <a:ext cx="394921" cy="169253"/>
      </dsp:txXfrm>
    </dsp:sp>
    <dsp:sp modelId="{E98A493F-2DB1-5047-92EE-2E38E8661120}">
      <dsp:nvSpPr>
        <dsp:cNvPr id="0" name=""/>
        <dsp:cNvSpPr/>
      </dsp:nvSpPr>
      <dsp:spPr>
        <a:xfrm rot="5400000">
          <a:off x="2985904" y="-1611596"/>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t>Heating and Extrusion</a:t>
          </a:r>
        </a:p>
      </dsp:txBody>
      <dsp:txXfrm rot="-5400000">
        <a:off x="394922" y="997287"/>
        <a:ext cx="5530777" cy="330911"/>
      </dsp:txXfrm>
    </dsp:sp>
    <dsp:sp modelId="{C9E6B13B-8195-AF42-9525-5B2E25F2B481}">
      <dsp:nvSpPr>
        <dsp:cNvPr id="0" name=""/>
        <dsp:cNvSpPr/>
      </dsp:nvSpPr>
      <dsp:spPr>
        <a:xfrm rot="5400000">
          <a:off x="-84626" y="1552407"/>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4</a:t>
          </a:r>
        </a:p>
      </dsp:txBody>
      <dsp:txXfrm rot="-5400000">
        <a:off x="1" y="1665242"/>
        <a:ext cx="394921" cy="169253"/>
      </dsp:txXfrm>
    </dsp:sp>
    <dsp:sp modelId="{C35380C7-D8B1-C745-B3BC-B2E16823F9CF}">
      <dsp:nvSpPr>
        <dsp:cNvPr id="0" name=""/>
        <dsp:cNvSpPr/>
      </dsp:nvSpPr>
      <dsp:spPr>
        <a:xfrm rot="5400000">
          <a:off x="2985904" y="-1123201"/>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Shaping the Product</a:t>
          </a:r>
        </a:p>
      </dsp:txBody>
      <dsp:txXfrm rot="-5400000">
        <a:off x="394922" y="1485682"/>
        <a:ext cx="5530777" cy="330911"/>
      </dsp:txXfrm>
    </dsp:sp>
    <dsp:sp modelId="{9819287E-212B-2F40-9D0F-863E23A95D74}">
      <dsp:nvSpPr>
        <dsp:cNvPr id="0" name=""/>
        <dsp:cNvSpPr/>
      </dsp:nvSpPr>
      <dsp:spPr>
        <a:xfrm rot="5400000">
          <a:off x="-84626" y="2040802"/>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5</a:t>
          </a:r>
        </a:p>
      </dsp:txBody>
      <dsp:txXfrm rot="-5400000">
        <a:off x="1" y="2153637"/>
        <a:ext cx="394921" cy="169253"/>
      </dsp:txXfrm>
    </dsp:sp>
    <dsp:sp modelId="{20BB3573-C97B-EB41-B489-6C766BADD216}">
      <dsp:nvSpPr>
        <dsp:cNvPr id="0" name=""/>
        <dsp:cNvSpPr/>
      </dsp:nvSpPr>
      <dsp:spPr>
        <a:xfrm rot="5400000">
          <a:off x="2985904" y="-634805"/>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t>Cooling and Cutting</a:t>
          </a:r>
        </a:p>
      </dsp:txBody>
      <dsp:txXfrm rot="-5400000">
        <a:off x="394922" y="1974078"/>
        <a:ext cx="5530777" cy="330911"/>
      </dsp:txXfrm>
    </dsp:sp>
    <dsp:sp modelId="{08BAA52A-FB81-3049-9615-79F61365A31D}">
      <dsp:nvSpPr>
        <dsp:cNvPr id="0" name=""/>
        <dsp:cNvSpPr/>
      </dsp:nvSpPr>
      <dsp:spPr>
        <a:xfrm rot="5400000">
          <a:off x="-84626" y="2529197"/>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6</a:t>
          </a:r>
        </a:p>
      </dsp:txBody>
      <dsp:txXfrm rot="-5400000">
        <a:off x="1" y="2642032"/>
        <a:ext cx="394921" cy="169253"/>
      </dsp:txXfrm>
    </dsp:sp>
    <dsp:sp modelId="{E5E1B5EB-91E0-3C42-B8AC-7B9D7E6509AA}">
      <dsp:nvSpPr>
        <dsp:cNvPr id="0" name=""/>
        <dsp:cNvSpPr/>
      </dsp:nvSpPr>
      <dsp:spPr>
        <a:xfrm rot="5400000">
          <a:off x="2985904" y="-146410"/>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Product Finishing</a:t>
          </a:r>
        </a:p>
      </dsp:txBody>
      <dsp:txXfrm rot="-5400000">
        <a:off x="394922" y="2462473"/>
        <a:ext cx="5530777" cy="330911"/>
      </dsp:txXfrm>
    </dsp:sp>
    <dsp:sp modelId="{2F227607-4EFF-8D4B-B31C-2C583DD9E49D}">
      <dsp:nvSpPr>
        <dsp:cNvPr id="0" name=""/>
        <dsp:cNvSpPr/>
      </dsp:nvSpPr>
      <dsp:spPr>
        <a:xfrm rot="5400000">
          <a:off x="-84626" y="3017592"/>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7</a:t>
          </a:r>
        </a:p>
      </dsp:txBody>
      <dsp:txXfrm rot="-5400000">
        <a:off x="1" y="3130427"/>
        <a:ext cx="394921" cy="169253"/>
      </dsp:txXfrm>
    </dsp:sp>
    <dsp:sp modelId="{711FC589-45FF-574F-949B-58EAAFDF109A}">
      <dsp:nvSpPr>
        <dsp:cNvPr id="0" name=""/>
        <dsp:cNvSpPr/>
      </dsp:nvSpPr>
      <dsp:spPr>
        <a:xfrm rot="5400000">
          <a:off x="2985904" y="341984"/>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Quality Inspection</a:t>
          </a:r>
        </a:p>
      </dsp:txBody>
      <dsp:txXfrm rot="-5400000">
        <a:off x="394922" y="2950868"/>
        <a:ext cx="5530777" cy="330911"/>
      </dsp:txXfrm>
    </dsp:sp>
    <dsp:sp modelId="{F9F554E7-FFAA-834B-A87C-88F7B7FA0C1C}">
      <dsp:nvSpPr>
        <dsp:cNvPr id="0" name=""/>
        <dsp:cNvSpPr/>
      </dsp:nvSpPr>
      <dsp:spPr>
        <a:xfrm rot="5400000">
          <a:off x="-84626" y="3505988"/>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8</a:t>
          </a:r>
        </a:p>
      </dsp:txBody>
      <dsp:txXfrm rot="-5400000">
        <a:off x="1" y="3618823"/>
        <a:ext cx="394921" cy="169253"/>
      </dsp:txXfrm>
    </dsp:sp>
    <dsp:sp modelId="{898E265C-053E-EA43-923D-67B6E5A2741E}">
      <dsp:nvSpPr>
        <dsp:cNvPr id="0" name=""/>
        <dsp:cNvSpPr/>
      </dsp:nvSpPr>
      <dsp:spPr>
        <a:xfrm rot="5400000">
          <a:off x="2985904" y="830379"/>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Packaging and Storage</a:t>
          </a:r>
        </a:p>
      </dsp:txBody>
      <dsp:txXfrm rot="-5400000">
        <a:off x="394922" y="3439263"/>
        <a:ext cx="5530777" cy="33091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719912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9B55F-A051-32F6-2280-26F1F2E68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DC002F-6139-74FB-D448-7160E3E2E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7B72F7-6E2A-1BA2-0040-8691C2D27DE1}"/>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063938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C6BBC-672B-1905-D3CB-FB45690B0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7E4779-7349-E298-D409-A1131F4983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F068C-CB91-774C-58FD-7C6B0D892945}"/>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421327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8799203"/>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green-innovation.nedo.go.jp/en/project/development-plastic-raw-material-manufacturing/" TargetMode="Externa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greeninnovation.com.vn/en/the-plastic-industry-begins-to-solve-the-problem-of-greening/" TargetMode="External"/><Relationship Id="rId2" Type="http://schemas.openxmlformats.org/officeDocument/2006/relationships/hyperlink" Target="https://vietnamnews.vn/economy/1582430/plastic-businesses-need-to-reduce-carbon-emissions-for-sustainable-development.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Subtitle 2">
            <a:extLst>
              <a:ext uri="{FF2B5EF4-FFF2-40B4-BE49-F238E27FC236}">
                <a16:creationId xmlns:a16="http://schemas.microsoft.com/office/drawing/2014/main" id="{D683E6AD-C19D-6DA9-B133-D65ACFBDD0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4.8: </a:t>
            </a:r>
          </a:p>
          <a:p>
            <a:pPr marL="41009" indent="0">
              <a:buClr>
                <a:schemeClr val="accent1">
                  <a:lumMod val="50000"/>
                </a:schemeClr>
              </a:buClr>
            </a:pPr>
            <a:r>
              <a:rPr lang="en-US" sz="2000" b="1" dirty="0">
                <a:solidFill>
                  <a:schemeClr val="accent1">
                    <a:lumMod val="50000"/>
                  </a:schemeClr>
                </a:solidFill>
              </a:rPr>
              <a:t>Current and potential of EE in the Plastic industry in Vietnam</a:t>
            </a:r>
          </a:p>
          <a:p>
            <a:pPr marL="41009" indent="0">
              <a:buClr>
                <a:schemeClr val="accent1">
                  <a:lumMod val="50000"/>
                </a:schemeClr>
              </a:buClr>
            </a:pPr>
            <a:endParaRPr lang="en-US" sz="2000" b="1" dirty="0">
              <a:solidFill>
                <a:schemeClr val="accent1">
                  <a:lumMod val="50000"/>
                </a:schemeClr>
              </a:solidFill>
            </a:endParaRPr>
          </a:p>
          <a:p>
            <a:pPr marL="0" indent="0" algn="just"/>
            <a:endParaRPr lang="en-VN" sz="2000" b="1" dirty="0">
              <a:solidFill>
                <a:schemeClr val="accent1">
                  <a:lumMod val="50000"/>
                </a:schemeClr>
              </a:solidFill>
            </a:endParaRPr>
          </a:p>
        </p:txBody>
      </p:sp>
      <p:sp>
        <p:nvSpPr>
          <p:cNvPr id="7" name="TextBox 6">
            <a:extLst>
              <a:ext uri="{FF2B5EF4-FFF2-40B4-BE49-F238E27FC236}">
                <a16:creationId xmlns:a16="http://schemas.microsoft.com/office/drawing/2014/main" id="{C7B5BF53-5270-19BC-2A52-478A8F23B501}"/>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lang="en-US" altLang="ko-KR" sz="2000" b="1" kern="1200" dirty="0">
                <a:solidFill>
                  <a:srgbClr val="0070C0"/>
                </a:solidFill>
                <a:ea typeface="맑은 고딕" panose="020B0503020000020004" pitchFamily="34" charset="-127"/>
                <a:cs typeface="Arial" pitchFamily="34" charset="0"/>
              </a:rPr>
              <a:t>TECHNICAL STAFF</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8" name="Google Shape;46;p15">
            <a:extLst>
              <a:ext uri="{FF2B5EF4-FFF2-40B4-BE49-F238E27FC236}">
                <a16:creationId xmlns:a16="http://schemas.microsoft.com/office/drawing/2014/main" id="{53DF676A-EEF5-40EA-6988-3A77BABD89BC}"/>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646616"/>
            <a:ext cx="10861481" cy="402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in Plastic industries.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0" indent="0" defTabSz="1219170" eaLnBrk="0" fontAlgn="base" hangingPunct="0">
              <a:spcBef>
                <a:spcPts val="800"/>
              </a:spcBef>
              <a:spcAft>
                <a:spcPts val="800"/>
              </a:spcAft>
              <a:buClrTx/>
              <a:buSzTx/>
              <a:buNone/>
            </a:pPr>
            <a:r>
              <a:rPr lang="en-US" b="1" dirty="0">
                <a:solidFill>
                  <a:schemeClr val="accent4">
                    <a:lumMod val="50000"/>
                  </a:schemeClr>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b="1" dirty="0">
              <a:solidFill>
                <a:schemeClr val="accent4">
                  <a:lumMod val="50000"/>
                </a:schemeClr>
              </a:solidFill>
            </a:endParaRPr>
          </a:p>
        </p:txBody>
      </p:sp>
    </p:spTree>
    <p:extLst>
      <p:ext uri="{BB962C8B-B14F-4D97-AF65-F5344CB8AC3E}">
        <p14:creationId xmlns:p14="http://schemas.microsoft.com/office/powerpoint/2010/main" val="1951470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DE3A0-09AA-4354-0376-2B40F641888F}"/>
            </a:ext>
          </a:extLst>
        </p:cNvPr>
        <p:cNvGrpSpPr/>
        <p:nvPr/>
      </p:nvGrpSpPr>
      <p:grpSpPr>
        <a:xfrm>
          <a:off x="0" y="0"/>
          <a:ext cx="0" cy="0"/>
          <a:chOff x="0" y="0"/>
          <a:chExt cx="0" cy="0"/>
        </a:xfrm>
      </p:grpSpPr>
      <p:pic>
        <p:nvPicPr>
          <p:cNvPr id="2052" name="Picture 4" descr="The Different Types of Plastic Pipes Plumbers Use">
            <a:extLst>
              <a:ext uri="{FF2B5EF4-FFF2-40B4-BE49-F238E27FC236}">
                <a16:creationId xmlns:a16="http://schemas.microsoft.com/office/drawing/2014/main" id="{62F29B26-1C31-3263-7E8D-B0B2195131E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214" t="20558"/>
          <a:stretch>
            <a:fillRect/>
          </a:stretch>
        </p:blipFill>
        <p:spPr bwMode="auto">
          <a:xfrm>
            <a:off x="0" y="0"/>
            <a:ext cx="12192000" cy="761568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42CF4E3F-FA01-45A1-0A71-989A181DBA70}"/>
              </a:ext>
            </a:extLst>
          </p:cNvPr>
          <p:cNvSpPr txBox="1">
            <a:spLocks/>
          </p:cNvSpPr>
          <p:nvPr/>
        </p:nvSpPr>
        <p:spPr>
          <a:xfrm>
            <a:off x="829067" y="5647518"/>
            <a:ext cx="3563154" cy="589907"/>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Plastics Industry</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38058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96BD0-33B0-8AD6-4315-9163DE44E8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80AA2B-8FD7-183E-1B86-56C50F02A6B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F5F4FA1A-FE40-E9D0-3774-F121A4F4CB6D}"/>
              </a:ext>
            </a:extLst>
          </p:cNvPr>
          <p:cNvSpPr txBox="1"/>
          <p:nvPr/>
        </p:nvSpPr>
        <p:spPr>
          <a:xfrm>
            <a:off x="609600" y="1401489"/>
            <a:ext cx="11097295" cy="4401205"/>
          </a:xfrm>
          <a:prstGeom prst="rect">
            <a:avLst/>
          </a:prstGeom>
          <a:noFill/>
        </p:spPr>
        <p:txBody>
          <a:bodyPr wrap="square">
            <a:spAutoFit/>
          </a:bodyPr>
          <a:lstStyle/>
          <a:p>
            <a:pPr>
              <a:spcBef>
                <a:spcPts val="900"/>
              </a:spcBef>
            </a:pPr>
            <a:r>
              <a:rPr lang="en-US" sz="2000" b="1" dirty="0"/>
              <a:t>Overview:</a:t>
            </a:r>
          </a:p>
          <a:p>
            <a:pPr marL="342900" indent="-342900">
              <a:spcBef>
                <a:spcPts val="900"/>
              </a:spcBef>
              <a:buFont typeface="Arial" panose="020B0604020202020204" pitchFamily="34" charset="0"/>
              <a:buChar char="•"/>
            </a:pPr>
            <a:r>
              <a:rPr lang="en-US" sz="2000" dirty="0"/>
              <a:t>The plastic manufacturing industry in Vietnam has been growing rapidly, contributing significantly to the national economy.</a:t>
            </a:r>
          </a:p>
          <a:p>
            <a:pPr marL="342900" indent="-342900">
              <a:spcBef>
                <a:spcPts val="900"/>
              </a:spcBef>
              <a:buFont typeface="Arial" panose="020B0604020202020204" pitchFamily="34" charset="0"/>
              <a:buChar char="•"/>
            </a:pPr>
            <a:r>
              <a:rPr lang="en-US" sz="2000" dirty="0"/>
              <a:t>This growth is driven by increasing domestic consumption and export demand.</a:t>
            </a:r>
          </a:p>
          <a:p>
            <a:pPr>
              <a:spcBef>
                <a:spcPts val="900"/>
              </a:spcBef>
            </a:pPr>
            <a:r>
              <a:rPr lang="en-US" sz="2000" b="1" dirty="0"/>
              <a:t>Number of Enterprises</a:t>
            </a:r>
            <a:r>
              <a:rPr lang="en-US" sz="2000" dirty="0"/>
              <a:t>: Over 2,000 companies are actively engaged in the plastic manufacturing sector.</a:t>
            </a:r>
          </a:p>
          <a:p>
            <a:pPr>
              <a:spcBef>
                <a:spcPts val="900"/>
              </a:spcBef>
            </a:pPr>
            <a:r>
              <a:rPr lang="en-US" sz="2000" b="1" dirty="0"/>
              <a:t>Production Growth:</a:t>
            </a:r>
          </a:p>
          <a:p>
            <a:pPr marL="342900" indent="-342900">
              <a:spcBef>
                <a:spcPts val="900"/>
              </a:spcBef>
              <a:buFont typeface="Arial" panose="020B0604020202020204" pitchFamily="34" charset="0"/>
              <a:buChar char="•"/>
            </a:pPr>
            <a:r>
              <a:rPr lang="en-US" sz="2000" dirty="0"/>
              <a:t>2020: 7.9 million tons, an increase of 6.8% compared to 2019.</a:t>
            </a:r>
          </a:p>
          <a:p>
            <a:pPr marL="342900" indent="-342900">
              <a:spcBef>
                <a:spcPts val="900"/>
              </a:spcBef>
              <a:buFont typeface="Arial" panose="020B0604020202020204" pitchFamily="34" charset="0"/>
              <a:buChar char="•"/>
            </a:pPr>
            <a:r>
              <a:rPr lang="en-US" sz="2000" dirty="0"/>
              <a:t>2022: 9.54 million tons, an increase of 1.9% compared to 2021.</a:t>
            </a:r>
          </a:p>
          <a:p>
            <a:pPr>
              <a:spcBef>
                <a:spcPts val="900"/>
              </a:spcBef>
            </a:pPr>
            <a:r>
              <a:rPr lang="en-US" sz="2000" b="1" dirty="0"/>
              <a:t>Revenue:</a:t>
            </a:r>
          </a:p>
          <a:p>
            <a:pPr marL="342900" indent="-342900">
              <a:spcBef>
                <a:spcPts val="900"/>
              </a:spcBef>
              <a:buFont typeface="Arial" panose="020B0604020202020204" pitchFamily="34" charset="0"/>
              <a:buChar char="•"/>
            </a:pPr>
            <a:r>
              <a:rPr lang="en-US" sz="2000" dirty="0"/>
              <a:t>2022: $25.18 billion, an increase of 5.68% compared to 2021.</a:t>
            </a:r>
          </a:p>
        </p:txBody>
      </p:sp>
    </p:spTree>
    <p:extLst>
      <p:ext uri="{BB962C8B-B14F-4D97-AF65-F5344CB8AC3E}">
        <p14:creationId xmlns:p14="http://schemas.microsoft.com/office/powerpoint/2010/main" val="2371141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80B95-EA5A-2827-5E11-4E5A37D0DFB0}"/>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2BD1CD97-793A-3ABF-3B45-8F7D2918CCCA}"/>
              </a:ext>
            </a:extLst>
          </p:cNvPr>
          <p:cNvSpPr>
            <a:spLocks noGrp="1" noChangeArrowheads="1"/>
          </p:cNvSpPr>
          <p:nvPr>
            <p:ph type="body" idx="1"/>
          </p:nvPr>
        </p:nvSpPr>
        <p:spPr bwMode="auto">
          <a:xfrm>
            <a:off x="324592" y="2023942"/>
            <a:ext cx="5597237" cy="3506088"/>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sz="2000" b="1" dirty="0">
                <a:solidFill>
                  <a:srgbClr val="0E0E0E"/>
                </a:solidFill>
                <a:effectLst/>
              </a:rPr>
              <a:t>Product Structure of Vietnam’s Plastic Industry</a:t>
            </a:r>
            <a:endParaRPr lang="en-US" sz="2000" dirty="0">
              <a:solidFill>
                <a:srgbClr val="0E0E0E"/>
              </a:solidFill>
              <a:effectLst/>
            </a:endParaRPr>
          </a:p>
          <a:p>
            <a:pPr>
              <a:spcBef>
                <a:spcPts val="900"/>
              </a:spcBef>
            </a:pPr>
            <a:r>
              <a:rPr lang="en-US" sz="2000" b="1" dirty="0">
                <a:solidFill>
                  <a:srgbClr val="0E0E0E"/>
                </a:solidFill>
                <a:effectLst/>
              </a:rPr>
              <a:t>Packaging Plastics:</a:t>
            </a:r>
            <a:r>
              <a:rPr lang="en-US" sz="2000" dirty="0">
                <a:solidFill>
                  <a:srgbClr val="0E0E0E"/>
                </a:solidFill>
                <a:effectLst/>
              </a:rPr>
              <a:t> Account for 35-40% of total production.</a:t>
            </a:r>
          </a:p>
          <a:p>
            <a:pPr>
              <a:spcBef>
                <a:spcPts val="900"/>
              </a:spcBef>
            </a:pPr>
            <a:r>
              <a:rPr lang="en-US" sz="2000" b="1" dirty="0">
                <a:solidFill>
                  <a:srgbClr val="0E0E0E"/>
                </a:solidFill>
                <a:effectLst/>
              </a:rPr>
              <a:t>Construction Plastics:</a:t>
            </a:r>
            <a:r>
              <a:rPr lang="en-US" sz="2000" dirty="0">
                <a:solidFill>
                  <a:srgbClr val="0E0E0E"/>
                </a:solidFill>
                <a:effectLst/>
              </a:rPr>
              <a:t> Make up approximately 25% of total production.</a:t>
            </a:r>
          </a:p>
          <a:p>
            <a:pPr>
              <a:spcBef>
                <a:spcPts val="900"/>
              </a:spcBef>
            </a:pPr>
            <a:r>
              <a:rPr lang="en-US" sz="2000" dirty="0">
                <a:solidFill>
                  <a:srgbClr val="0E0E0E"/>
                </a:solidFill>
                <a:effectLst/>
              </a:rPr>
              <a:t> </a:t>
            </a:r>
            <a:r>
              <a:rPr lang="en-US" sz="2000" b="1" dirty="0">
                <a:solidFill>
                  <a:srgbClr val="0E0E0E"/>
                </a:solidFill>
                <a:effectLst/>
              </a:rPr>
              <a:t>Household and Technical Plastics:</a:t>
            </a:r>
            <a:r>
              <a:rPr lang="en-US" sz="2000" dirty="0">
                <a:solidFill>
                  <a:srgbClr val="0E0E0E"/>
                </a:solidFill>
                <a:effectLst/>
              </a:rPr>
              <a:t> The remainder, with an increasing share.</a:t>
            </a:r>
          </a:p>
          <a:p>
            <a:pPr marL="0" indent="0" algn="ctr" eaLnBrk="0" fontAlgn="base" hangingPunct="0">
              <a:spcBef>
                <a:spcPts val="800"/>
              </a:spcBef>
              <a:spcAft>
                <a:spcPts val="800"/>
              </a:spcAft>
              <a:buClrTx/>
              <a:buSzTx/>
              <a:buNone/>
            </a:pPr>
            <a:endParaRPr lang="vi-VN" altLang="en-US" sz="2400" dirty="0">
              <a:solidFill>
                <a:schemeClr val="tx1"/>
              </a:solidFill>
            </a:endParaRPr>
          </a:p>
        </p:txBody>
      </p:sp>
      <p:sp>
        <p:nvSpPr>
          <p:cNvPr id="3" name="Rectangle 1">
            <a:extLst>
              <a:ext uri="{FF2B5EF4-FFF2-40B4-BE49-F238E27FC236}">
                <a16:creationId xmlns:a16="http://schemas.microsoft.com/office/drawing/2014/main" id="{637D9CEA-342B-EF46-8F2E-54AAA805C8C7}"/>
              </a:ext>
            </a:extLst>
          </p:cNvPr>
          <p:cNvSpPr txBox="1">
            <a:spLocks noChangeArrowheads="1"/>
          </p:cNvSpPr>
          <p:nvPr/>
        </p:nvSpPr>
        <p:spPr bwMode="auto">
          <a:xfrm>
            <a:off x="6096001" y="2035457"/>
            <a:ext cx="5898079" cy="344453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None/>
            </a:pPr>
            <a:r>
              <a:rPr lang="en-US" sz="2000" b="1" dirty="0">
                <a:latin typeface="+mn-lt"/>
              </a:rPr>
              <a:t>Export Markets</a:t>
            </a:r>
          </a:p>
          <a:p>
            <a:pPr>
              <a:spcBef>
                <a:spcPts val="900"/>
              </a:spcBef>
            </a:pPr>
            <a:r>
              <a:rPr lang="en-US" sz="2000" b="1" dirty="0">
                <a:latin typeface="+mn-lt"/>
              </a:rPr>
              <a:t>United States</a:t>
            </a:r>
            <a:r>
              <a:rPr lang="en-US" sz="2000" dirty="0">
                <a:latin typeface="+mn-lt"/>
              </a:rPr>
              <a:t>: In 2021, $1.85 billion, accounting for 37.5% of total plastic product export turnover.</a:t>
            </a:r>
          </a:p>
          <a:p>
            <a:pPr>
              <a:spcBef>
                <a:spcPts val="900"/>
              </a:spcBef>
            </a:pPr>
            <a:r>
              <a:rPr lang="en-US" sz="2000" b="1" dirty="0">
                <a:latin typeface="+mn-lt"/>
              </a:rPr>
              <a:t>Japan</a:t>
            </a:r>
            <a:r>
              <a:rPr lang="en-US" sz="2000" dirty="0">
                <a:latin typeface="+mn-lt"/>
              </a:rPr>
              <a:t>: In 2021, $696.9 million, accounting for 14.13% of total turnover.</a:t>
            </a:r>
          </a:p>
          <a:p>
            <a:pPr>
              <a:spcBef>
                <a:spcPts val="900"/>
              </a:spcBef>
            </a:pPr>
            <a:r>
              <a:rPr lang="en-US" sz="2000" b="1" dirty="0">
                <a:latin typeface="+mn-lt"/>
              </a:rPr>
              <a:t>EU and ASEAN</a:t>
            </a:r>
            <a:r>
              <a:rPr lang="en-US" sz="2000" dirty="0">
                <a:latin typeface="+mn-lt"/>
              </a:rPr>
              <a:t>: Export turnover has shown steady growth over the years.</a:t>
            </a:r>
          </a:p>
          <a:p>
            <a:pPr marL="0" indent="0" algn="ctr" eaLnBrk="0" fontAlgn="base" hangingPunct="0">
              <a:spcBef>
                <a:spcPts val="800"/>
              </a:spcBef>
              <a:spcAft>
                <a:spcPts val="800"/>
              </a:spcAft>
              <a:buClrTx/>
              <a:buSzTx/>
              <a:buNone/>
            </a:pPr>
            <a:endParaRPr lang="vi-VN" altLang="en-US" sz="2000" dirty="0">
              <a:latin typeface="+mn-lt"/>
            </a:endParaRPr>
          </a:p>
        </p:txBody>
      </p:sp>
      <p:sp>
        <p:nvSpPr>
          <p:cNvPr id="7" name="Title 1">
            <a:extLst>
              <a:ext uri="{FF2B5EF4-FFF2-40B4-BE49-F238E27FC236}">
                <a16:creationId xmlns:a16="http://schemas.microsoft.com/office/drawing/2014/main" id="{39BA9A45-BD60-CA19-2ADD-10D7E136B4E4}"/>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1689646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74E09-7BEE-D6F3-C16F-F6AE901F9AA3}"/>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642CEE46-41C3-A389-3ECE-053A6FEB71E3}"/>
              </a:ext>
            </a:extLst>
          </p:cNvPr>
          <p:cNvSpPr>
            <a:spLocks noGrp="1" noChangeArrowheads="1"/>
          </p:cNvSpPr>
          <p:nvPr>
            <p:ph type="body" idx="1"/>
          </p:nvPr>
        </p:nvSpPr>
        <p:spPr bwMode="auto">
          <a:xfrm>
            <a:off x="433061" y="1793971"/>
            <a:ext cx="5248759" cy="3916457"/>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b="1" dirty="0"/>
              <a:t>Advantages</a:t>
            </a:r>
          </a:p>
          <a:p>
            <a:pPr>
              <a:spcBef>
                <a:spcPts val="900"/>
              </a:spcBef>
            </a:pPr>
            <a:r>
              <a:rPr lang="en-US" b="1" dirty="0"/>
              <a:t>Strong Competitive Capacity</a:t>
            </a:r>
            <a:r>
              <a:rPr lang="en-US" dirty="0"/>
              <a:t>: Diverse products, high quality, and competitive pricing.</a:t>
            </a:r>
          </a:p>
          <a:p>
            <a:pPr>
              <a:spcBef>
                <a:spcPts val="900"/>
              </a:spcBef>
            </a:pPr>
            <a:r>
              <a:rPr lang="en-US" b="1" dirty="0"/>
              <a:t>Tariff Preferences</a:t>
            </a:r>
            <a:r>
              <a:rPr lang="en-US" dirty="0"/>
              <a:t>: Benefiting from free trade agreements (FTAs) and the EU’s Generalized System of Preferences (GSP).</a:t>
            </a:r>
          </a:p>
          <a:p>
            <a:pPr>
              <a:spcBef>
                <a:spcPts val="900"/>
              </a:spcBef>
            </a:pPr>
            <a:r>
              <a:rPr lang="en-US" b="1" dirty="0"/>
              <a:t>Abundant Workforce</a:t>
            </a:r>
            <a:r>
              <a:rPr lang="en-US" dirty="0"/>
              <a:t>: A young labor force with reasonable labor costs.</a:t>
            </a:r>
          </a:p>
          <a:p>
            <a:pPr marL="380990" indent="-380990" eaLnBrk="0" fontAlgn="base" hangingPunct="0">
              <a:buClrTx/>
              <a:buSzTx/>
            </a:pPr>
            <a:endParaRPr lang="en-US" altLang="en-US" dirty="0"/>
          </a:p>
        </p:txBody>
      </p:sp>
      <p:sp>
        <p:nvSpPr>
          <p:cNvPr id="3" name="Rectangle 1">
            <a:extLst>
              <a:ext uri="{FF2B5EF4-FFF2-40B4-BE49-F238E27FC236}">
                <a16:creationId xmlns:a16="http://schemas.microsoft.com/office/drawing/2014/main" id="{F06A30AC-7AEA-8686-C5E9-B7AEA7C2B4F9}"/>
              </a:ext>
            </a:extLst>
          </p:cNvPr>
          <p:cNvSpPr txBox="1">
            <a:spLocks noChangeArrowheads="1"/>
          </p:cNvSpPr>
          <p:nvPr/>
        </p:nvSpPr>
        <p:spPr bwMode="auto">
          <a:xfrm>
            <a:off x="6238504" y="1793971"/>
            <a:ext cx="5520435" cy="3854901"/>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None/>
            </a:pPr>
            <a:r>
              <a:rPr lang="en-US" sz="2000" b="1" dirty="0">
                <a:latin typeface="Arial" panose="020B0604020202020204" pitchFamily="34" charset="0"/>
                <a:cs typeface="Arial" panose="020B0604020202020204" pitchFamily="34" charset="0"/>
              </a:rPr>
              <a:t>Challenges</a:t>
            </a:r>
          </a:p>
          <a:p>
            <a:pPr>
              <a:spcBef>
                <a:spcPts val="900"/>
              </a:spcBef>
            </a:pPr>
            <a:r>
              <a:rPr lang="en-US" sz="2000" b="1" dirty="0">
                <a:latin typeface="Arial" panose="020B0604020202020204" pitchFamily="34" charset="0"/>
                <a:cs typeface="Arial" panose="020B0604020202020204" pitchFamily="34" charset="0"/>
              </a:rPr>
              <a:t>Dependence on Imported Raw Materials</a:t>
            </a:r>
            <a:r>
              <a:rPr lang="en-US" sz="2000" dirty="0">
                <a:latin typeface="Arial" panose="020B0604020202020204" pitchFamily="34" charset="0"/>
                <a:cs typeface="Arial" panose="020B0604020202020204" pitchFamily="34" charset="0"/>
              </a:rPr>
              <a:t>: A significant reliance on imported plastic materials leads to cost fluctuations.</a:t>
            </a:r>
          </a:p>
          <a:p>
            <a:pPr>
              <a:spcBef>
                <a:spcPts val="900"/>
              </a:spcBef>
            </a:pPr>
            <a:r>
              <a:rPr lang="en-US" sz="2000" b="1" dirty="0">
                <a:latin typeface="Arial" panose="020B0604020202020204" pitchFamily="34" charset="0"/>
                <a:cs typeface="Arial" panose="020B0604020202020204" pitchFamily="34" charset="0"/>
              </a:rPr>
              <a:t>International Competition</a:t>
            </a:r>
            <a:r>
              <a:rPr lang="en-US" sz="2000" dirty="0">
                <a:latin typeface="Arial" panose="020B0604020202020204" pitchFamily="34" charset="0"/>
                <a:cs typeface="Arial" panose="020B0604020202020204" pitchFamily="34" charset="0"/>
              </a:rPr>
              <a:t>: Facing competition from countries such as China, Thailand, and Malaysia.</a:t>
            </a:r>
          </a:p>
          <a:p>
            <a:pPr>
              <a:spcBef>
                <a:spcPts val="900"/>
              </a:spcBef>
            </a:pPr>
            <a:r>
              <a:rPr lang="en-US" sz="2000" b="1" dirty="0">
                <a:latin typeface="Arial" panose="020B0604020202020204" pitchFamily="34" charset="0"/>
                <a:cs typeface="Arial" panose="020B0604020202020204" pitchFamily="34" charset="0"/>
              </a:rPr>
              <a:t>Environmental Pressure</a:t>
            </a:r>
            <a:r>
              <a:rPr lang="en-US" sz="2000" dirty="0">
                <a:latin typeface="Arial" panose="020B0604020202020204" pitchFamily="34" charset="0"/>
                <a:cs typeface="Arial" panose="020B0604020202020204" pitchFamily="34" charset="0"/>
              </a:rPr>
              <a:t>: Increasing restrictions on plastic use and rising demand for eco-friendly products.</a:t>
            </a:r>
          </a:p>
        </p:txBody>
      </p:sp>
      <p:sp>
        <p:nvSpPr>
          <p:cNvPr id="5" name="Title 1">
            <a:extLst>
              <a:ext uri="{FF2B5EF4-FFF2-40B4-BE49-F238E27FC236}">
                <a16:creationId xmlns:a16="http://schemas.microsoft.com/office/drawing/2014/main" id="{BAF71F5D-A0FE-8061-5B97-59AAB1321C13}"/>
              </a:ext>
            </a:extLst>
          </p:cNvPr>
          <p:cNvSpPr>
            <a:spLocks noGrp="1"/>
          </p:cNvSpPr>
          <p:nvPr>
            <p:ph type="title"/>
          </p:nvPr>
        </p:nvSpPr>
        <p:spPr>
          <a:xfrm>
            <a:off x="609600" y="517525"/>
            <a:ext cx="10972800" cy="495300"/>
          </a:xfrm>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208058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CE87E-FC6D-5C38-DA55-45A7068C40C5}"/>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18C9853B-1C74-CE24-AF82-0DE44493606D}"/>
              </a:ext>
            </a:extLst>
          </p:cNvPr>
          <p:cNvSpPr>
            <a:spLocks noGrp="1" noChangeArrowheads="1"/>
          </p:cNvSpPr>
          <p:nvPr>
            <p:ph type="body" idx="1"/>
          </p:nvPr>
        </p:nvSpPr>
        <p:spPr bwMode="auto">
          <a:xfrm>
            <a:off x="371961" y="1390442"/>
            <a:ext cx="5558725" cy="554767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buNone/>
            </a:pPr>
            <a:r>
              <a:rPr lang="en-US" b="1" dirty="0"/>
              <a:t>Product Transformation</a:t>
            </a:r>
          </a:p>
          <a:p>
            <a:pPr>
              <a:lnSpc>
                <a:spcPct val="150000"/>
              </a:lnSpc>
              <a:spcBef>
                <a:spcPts val="900"/>
              </a:spcBef>
            </a:pPr>
            <a:r>
              <a:rPr lang="en-US" dirty="0"/>
              <a:t>Reduce the proportion of packaging plastics, increase production of construction and technical plastics.</a:t>
            </a:r>
          </a:p>
          <a:p>
            <a:pPr>
              <a:lnSpc>
                <a:spcPct val="150000"/>
              </a:lnSpc>
              <a:spcBef>
                <a:spcPts val="900"/>
              </a:spcBef>
            </a:pPr>
            <a:r>
              <a:rPr lang="en-US" dirty="0"/>
              <a:t>Investment in Technology: Implement advanced technologies and automation in manufacturing.</a:t>
            </a:r>
          </a:p>
          <a:p>
            <a:pPr>
              <a:lnSpc>
                <a:spcPct val="150000"/>
              </a:lnSpc>
              <a:spcBef>
                <a:spcPts val="900"/>
              </a:spcBef>
            </a:pPr>
            <a:r>
              <a:rPr lang="en-US" dirty="0"/>
              <a:t>Development of Green Products: Focus on producing recycled plastics, biodegradable plastics, and environmentally friendly products.</a:t>
            </a:r>
          </a:p>
        </p:txBody>
      </p:sp>
      <p:sp>
        <p:nvSpPr>
          <p:cNvPr id="3" name="Rectangle 1">
            <a:extLst>
              <a:ext uri="{FF2B5EF4-FFF2-40B4-BE49-F238E27FC236}">
                <a16:creationId xmlns:a16="http://schemas.microsoft.com/office/drawing/2014/main" id="{30668E4D-4AB7-0201-9D8D-0C937C019BAE}"/>
              </a:ext>
            </a:extLst>
          </p:cNvPr>
          <p:cNvSpPr txBox="1">
            <a:spLocks noChangeArrowheads="1"/>
          </p:cNvSpPr>
          <p:nvPr/>
        </p:nvSpPr>
        <p:spPr bwMode="auto">
          <a:xfrm>
            <a:off x="6096000" y="1390442"/>
            <a:ext cx="5930685" cy="4855175"/>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nSpc>
                <a:spcPct val="150000"/>
              </a:lnSpc>
              <a:buNone/>
            </a:pPr>
            <a:r>
              <a:rPr lang="en-US" sz="2000" b="1" dirty="0">
                <a:latin typeface="+mn-lt"/>
              </a:rPr>
              <a:t>Growth Forecast</a:t>
            </a:r>
          </a:p>
          <a:p>
            <a:pPr>
              <a:lnSpc>
                <a:spcPct val="150000"/>
              </a:lnSpc>
              <a:spcBef>
                <a:spcPts val="900"/>
              </a:spcBef>
            </a:pPr>
            <a:r>
              <a:rPr lang="en-US" sz="2000" dirty="0">
                <a:latin typeface="+mn-lt"/>
              </a:rPr>
              <a:t>Projected production of 10.92 million tons by 2024, with a compound annual growth rate (CAGR) of 8.44% from 2024 to 2029.</a:t>
            </a:r>
          </a:p>
          <a:p>
            <a:pPr>
              <a:lnSpc>
                <a:spcPct val="150000"/>
              </a:lnSpc>
            </a:pPr>
            <a:r>
              <a:rPr lang="en-US" sz="2000" dirty="0">
                <a:latin typeface="+mn-lt"/>
              </a:rPr>
              <a:t>Market Expansion: Continue to target new markets and increase market share in the U.S., EU, and Japan.</a:t>
            </a:r>
          </a:p>
          <a:p>
            <a:pPr>
              <a:lnSpc>
                <a:spcPct val="150000"/>
              </a:lnSpc>
            </a:pPr>
            <a:r>
              <a:rPr lang="en-US" sz="2000" dirty="0">
                <a:latin typeface="+mn-lt"/>
              </a:rPr>
              <a:t>Sustainable Development: Focus on green production practices and minimizing environmental impact.</a:t>
            </a:r>
          </a:p>
        </p:txBody>
      </p:sp>
      <p:sp>
        <p:nvSpPr>
          <p:cNvPr id="5" name="Title 1">
            <a:extLst>
              <a:ext uri="{FF2B5EF4-FFF2-40B4-BE49-F238E27FC236}">
                <a16:creationId xmlns:a16="http://schemas.microsoft.com/office/drawing/2014/main" id="{4CC94953-A81A-A11E-611A-DD25AD31EE4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457277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plastic Industry</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93684" y="1424838"/>
          <a:ext cx="10972799" cy="4653722"/>
        </p:xfrm>
        <a:graphic>
          <a:graphicData uri="http://schemas.openxmlformats.org/drawingml/2006/table">
            <a:tbl>
              <a:tblPr firstRow="1" firstCol="1" bandRow="1">
                <a:tableStyleId>{912C8C85-51F0-491E-9774-3900AFEF0FD7}</a:tableStyleId>
              </a:tblPr>
              <a:tblGrid>
                <a:gridCol w="3869094">
                  <a:extLst>
                    <a:ext uri="{9D8B030D-6E8A-4147-A177-3AD203B41FA5}">
                      <a16:colId xmlns:a16="http://schemas.microsoft.com/office/drawing/2014/main" val="1885385817"/>
                    </a:ext>
                  </a:extLst>
                </a:gridCol>
                <a:gridCol w="7103705">
                  <a:extLst>
                    <a:ext uri="{9D8B030D-6E8A-4147-A177-3AD203B41FA5}">
                      <a16:colId xmlns:a16="http://schemas.microsoft.com/office/drawing/2014/main" val="3391202657"/>
                    </a:ext>
                  </a:extLst>
                </a:gridCol>
              </a:tblGrid>
              <a:tr h="622234">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29860">
                <a:tc grid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According to Article 5 of </a:t>
                      </a:r>
                      <a:r>
                        <a:rPr lang="en-US" sz="1800" b="1" dirty="0">
                          <a:solidFill>
                            <a:schemeClr val="accent1">
                              <a:lumMod val="50000"/>
                            </a:schemeClr>
                          </a:solidFill>
                          <a:effectLst/>
                          <a:latin typeface="+mn-lt"/>
                          <a:ea typeface="Arial" panose="020B0604020202020204" pitchFamily="34" charset="0"/>
                          <a:cs typeface="Times New Roman" panose="02020603050405020304" pitchFamily="18" charset="0"/>
                        </a:rPr>
                        <a:t>Circular 29/2024/TT-BCT</a:t>
                      </a:r>
                      <a:r>
                        <a:rPr lang="en-US" sz="1800" b="0" dirty="0">
                          <a:solidFill>
                            <a:schemeClr val="accent1">
                              <a:lumMod val="50000"/>
                            </a:schemeClr>
                          </a:solidFill>
                          <a:effectLst/>
                          <a:latin typeface="+mn-lt"/>
                          <a:ea typeface="Arial" panose="020B0604020202020204" pitchFamily="34" charset="0"/>
                          <a:cs typeface="Times New Roman" panose="02020603050405020304" pitchFamily="18" charset="0"/>
                        </a:rPr>
                        <a:t>,</a:t>
                      </a:r>
                      <a:r>
                        <a:rPr lang="en-US" sz="1600" b="0" dirty="0">
                          <a:effectLst/>
                          <a:latin typeface="+mn-lt"/>
                          <a:ea typeface="Arial" panose="020B0604020202020204" pitchFamily="34" charset="0"/>
                          <a:cs typeface="Times New Roman" panose="02020603050405020304" pitchFamily="18" charset="0"/>
                        </a:rPr>
                        <a:t> benchmarks for the plastic production (electricity consumption from 3,000,000 kWh/year) are as follows:</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tc>
                <a:tc hMerge="1">
                  <a:txBody>
                    <a:bodyPr/>
                    <a:lstStyle/>
                    <a:p>
                      <a:endParaRPr lang="en-US"/>
                    </a:p>
                  </a:txBody>
                  <a:tcPr/>
                </a:tc>
                <a:extLst>
                  <a:ext uri="{0D108BD9-81ED-4DB2-BD59-A6C34878D82A}">
                    <a16:rowId xmlns:a16="http://schemas.microsoft.com/office/drawing/2014/main" val="4130788980"/>
                  </a:ext>
                </a:extLst>
              </a:tr>
              <a:tr h="2056279">
                <a:tc>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1. Plastic packaging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Plastic bags: 0.95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Plastic bottles: 1.45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Packaging plastic: 0.62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2. Plastic for construction materials</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PVC: 0.35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HDPE &amp; PPR: 0.58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3. Household plastic: 1.0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4. Engineering plastic: kWh/kg</a:t>
                      </a:r>
                    </a:p>
                  </a:txBody>
                  <a:tcPr marL="43518" marR="43518" marT="0" marB="0" anchor="ctr"/>
                </a:tc>
                <a:tc>
                  <a:txBody>
                    <a:bodyPr/>
                    <a:lstStyle/>
                    <a:p>
                      <a:pPr marL="342900" indent="-342900" algn="just">
                        <a:lnSpc>
                          <a:spcPct val="125000"/>
                        </a:lnSpc>
                        <a:spcBef>
                          <a:spcPts val="600"/>
                        </a:spcBef>
                        <a:spcAft>
                          <a:spcPts val="600"/>
                        </a:spcAft>
                        <a:buFont typeface="Arial" panose="020B0604020202020204" pitchFamily="34" charset="0"/>
                        <a:buChar char="•"/>
                      </a:pPr>
                      <a:r>
                        <a:rPr lang="en-US" sz="1600" dirty="0"/>
                        <a:t>Manage and monitor the production process to determine the amount of energy consumed.</a:t>
                      </a:r>
                    </a:p>
                    <a:p>
                      <a:pPr marL="342900" indent="-342900" algn="just">
                        <a:lnSpc>
                          <a:spcPct val="125000"/>
                        </a:lnSpc>
                        <a:spcBef>
                          <a:spcPts val="600"/>
                        </a:spcBef>
                        <a:spcAft>
                          <a:spcPts val="600"/>
                        </a:spcAft>
                        <a:buFont typeface="Arial" panose="020B0604020202020204" pitchFamily="34" charset="0"/>
                        <a:buChar char="•"/>
                      </a:pPr>
                      <a:r>
                        <a:rPr lang="en-US" sz="1600" dirty="0"/>
                        <a:t>Facilities with SEC higher than the benchmarking must report and justify the reasons to the competent authorities and submit an implementation plan to meet the benchmarking requirements based on the energy audit report.</a:t>
                      </a:r>
                    </a:p>
                    <a:p>
                      <a:pPr marL="342900" indent="-342900" algn="just">
                        <a:lnSpc>
                          <a:spcPct val="125000"/>
                        </a:lnSpc>
                        <a:spcBef>
                          <a:spcPts val="600"/>
                        </a:spcBef>
                        <a:spcAft>
                          <a:spcPts val="600"/>
                        </a:spcAft>
                        <a:buFont typeface="Arial" panose="020B0604020202020204" pitchFamily="34" charset="0"/>
                        <a:buChar char="•"/>
                      </a:pPr>
                      <a:r>
                        <a:rPr lang="en-US" sz="1600" dirty="0"/>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BD2C0-3174-9976-26F0-EE21BC7FEB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E28D9-BE23-B299-CF6A-0289DBC60C9D}"/>
              </a:ext>
            </a:extLst>
          </p:cNvPr>
          <p:cNvSpPr>
            <a:spLocks noGrp="1"/>
          </p:cNvSpPr>
          <p:nvPr>
            <p:ph type="title"/>
          </p:nvPr>
        </p:nvSpPr>
        <p:spPr/>
        <p:txBody>
          <a:bodyPr>
            <a:noAutofit/>
          </a:bodyPr>
          <a:lstStyle/>
          <a:p>
            <a:r>
              <a:rPr lang="en-US" dirty="0">
                <a:solidFill>
                  <a:schemeClr val="accent1">
                    <a:lumMod val="50000"/>
                  </a:schemeClr>
                </a:solidFill>
              </a:rPr>
              <a:t>Plastic Production Process</a:t>
            </a:r>
          </a:p>
        </p:txBody>
      </p:sp>
      <p:sp>
        <p:nvSpPr>
          <p:cNvPr id="5" name="TextBox 4">
            <a:extLst>
              <a:ext uri="{FF2B5EF4-FFF2-40B4-BE49-F238E27FC236}">
                <a16:creationId xmlns:a16="http://schemas.microsoft.com/office/drawing/2014/main" id="{0A448EC3-4956-2AE5-C010-DC357CED9D5C}"/>
              </a:ext>
            </a:extLst>
          </p:cNvPr>
          <p:cNvSpPr txBox="1"/>
          <p:nvPr/>
        </p:nvSpPr>
        <p:spPr>
          <a:xfrm>
            <a:off x="609599" y="1410962"/>
            <a:ext cx="10972799" cy="1323439"/>
          </a:xfrm>
          <a:prstGeom prst="rect">
            <a:avLst/>
          </a:prstGeom>
          <a:noFill/>
        </p:spPr>
        <p:txBody>
          <a:bodyPr wrap="square">
            <a:spAutoFit/>
          </a:bodyPr>
          <a:lstStyle/>
          <a:p>
            <a:r>
              <a:rPr lang="en-US" sz="2000" dirty="0"/>
              <a:t>The plastic production process consists of several closely related stages, from raw material handling to shaping and finishing the product. Each stage plays an important role in ensuring quality and production efficiency. The main stages include:</a:t>
            </a:r>
          </a:p>
          <a:p>
            <a:endParaRPr lang="en-US" sz="2000" dirty="0"/>
          </a:p>
        </p:txBody>
      </p:sp>
      <p:graphicFrame>
        <p:nvGraphicFramePr>
          <p:cNvPr id="4" name="Diagram 3">
            <a:extLst>
              <a:ext uri="{FF2B5EF4-FFF2-40B4-BE49-F238E27FC236}">
                <a16:creationId xmlns:a16="http://schemas.microsoft.com/office/drawing/2014/main" id="{6C6BCE7F-FB08-021A-73BF-C58F61704272}"/>
              </a:ext>
            </a:extLst>
          </p:cNvPr>
          <p:cNvGraphicFramePr/>
          <p:nvPr/>
        </p:nvGraphicFramePr>
        <p:xfrm>
          <a:off x="3124200" y="2607401"/>
          <a:ext cx="5943600" cy="3988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25435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6F349-FF8D-A36D-DFC7-098F62AFF3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E7E471-0845-E0A3-B47D-2F78BE96156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E9990F96-7C9C-A464-58A1-6C1526F8FA98}"/>
              </a:ext>
            </a:extLst>
          </p:cNvPr>
          <p:cNvSpPr>
            <a:spLocks noGrp="1" noChangeArrowheads="1"/>
          </p:cNvSpPr>
          <p:nvPr>
            <p:ph type="body" idx="1"/>
          </p:nvPr>
        </p:nvSpPr>
        <p:spPr bwMode="auto">
          <a:xfrm>
            <a:off x="609600" y="1429258"/>
            <a:ext cx="10861481"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b="1" dirty="0"/>
              <a:t>Introduction:</a:t>
            </a:r>
          </a:p>
          <a:p>
            <a:r>
              <a:rPr lang="en-US" dirty="0"/>
              <a:t>The plastic industry is one of the largest energy-consuming sectors, particularly in processes such as heating, extrusion, and molding. </a:t>
            </a:r>
          </a:p>
          <a:p>
            <a:r>
              <a:rPr lang="en-US" dirty="0"/>
              <a:t>Implementing energy-saving solutions not only reduces production costs but also protects the environment and enhances competitiveness.</a:t>
            </a:r>
          </a:p>
          <a:p>
            <a:pPr marL="186262" indent="0">
              <a:buNone/>
            </a:pPr>
            <a:endParaRPr lang="en-US" b="1" dirty="0">
              <a:solidFill>
                <a:srgbClr val="0E0E0E"/>
              </a:solidFill>
            </a:endParaRPr>
          </a:p>
          <a:p>
            <a:pPr marL="186262" indent="0">
              <a:buNone/>
            </a:pPr>
            <a:r>
              <a:rPr lang="en-US" sz="2000" b="1" dirty="0">
                <a:solidFill>
                  <a:srgbClr val="0E0E0E"/>
                </a:solidFill>
                <a:effectLst/>
              </a:rPr>
              <a:t>Main Energy Sources:</a:t>
            </a:r>
            <a:endParaRPr lang="en-US" sz="2000" dirty="0">
              <a:solidFill>
                <a:srgbClr val="0E0E0E"/>
              </a:solidFill>
              <a:effectLst/>
            </a:endParaRPr>
          </a:p>
          <a:p>
            <a:pPr>
              <a:spcBef>
                <a:spcPts val="900"/>
              </a:spcBef>
            </a:pPr>
            <a:r>
              <a:rPr lang="en-US" sz="2000" b="1" dirty="0">
                <a:solidFill>
                  <a:srgbClr val="0E0E0E"/>
                </a:solidFill>
                <a:effectLst/>
              </a:rPr>
              <a:t>Electricity:</a:t>
            </a:r>
            <a:r>
              <a:rPr lang="en-US" b="1" dirty="0">
                <a:solidFill>
                  <a:srgbClr val="0E0E0E"/>
                </a:solidFill>
              </a:rPr>
              <a:t> </a:t>
            </a:r>
            <a:r>
              <a:rPr lang="en-US" sz="2000" dirty="0">
                <a:solidFill>
                  <a:srgbClr val="0E0E0E"/>
                </a:solidFill>
                <a:effectLst/>
              </a:rPr>
              <a:t>Accounts for 60-70% of total energy consumption, used in machinery and production systems.</a:t>
            </a:r>
          </a:p>
          <a:p>
            <a:pPr>
              <a:spcBef>
                <a:spcPts val="900"/>
              </a:spcBef>
            </a:pPr>
            <a:r>
              <a:rPr lang="en-US" sz="2000" b="1" dirty="0">
                <a:solidFill>
                  <a:srgbClr val="0E0E0E"/>
                </a:solidFill>
                <a:effectLst/>
              </a:rPr>
              <a:t>Fossil Fuels:</a:t>
            </a:r>
            <a:r>
              <a:rPr lang="en-US" b="1" dirty="0">
                <a:solidFill>
                  <a:srgbClr val="0E0E0E"/>
                </a:solidFill>
              </a:rPr>
              <a:t> </a:t>
            </a:r>
            <a:r>
              <a:rPr lang="en-US" sz="2000" dirty="0">
                <a:solidFill>
                  <a:srgbClr val="0E0E0E"/>
                </a:solidFill>
                <a:effectLst/>
              </a:rPr>
              <a:t>Coal, oil, and gas are used in heating processes.</a:t>
            </a:r>
            <a:br>
              <a:rPr lang="en-US" sz="2000" dirty="0">
                <a:solidFill>
                  <a:srgbClr val="0E0E0E"/>
                </a:solidFill>
                <a:effectLst/>
              </a:rPr>
            </a:br>
            <a:endParaRPr lang="en-US" sz="2000" dirty="0">
              <a:solidFill>
                <a:srgbClr val="0E0E0E"/>
              </a:solidFill>
              <a:effectLst/>
            </a:endParaRPr>
          </a:p>
          <a:p>
            <a:pPr marL="186262" indent="0">
              <a:buNone/>
            </a:pPr>
            <a:r>
              <a:rPr lang="en-US" sz="2000" b="1" dirty="0">
                <a:solidFill>
                  <a:srgbClr val="0E0E0E"/>
                </a:solidFill>
                <a:effectLst/>
              </a:rPr>
              <a:t>Challenges:</a:t>
            </a:r>
            <a:endParaRPr lang="en-US" sz="2000" dirty="0">
              <a:solidFill>
                <a:srgbClr val="0E0E0E"/>
              </a:solidFill>
              <a:effectLst/>
            </a:endParaRPr>
          </a:p>
          <a:p>
            <a:pPr>
              <a:spcBef>
                <a:spcPts val="900"/>
              </a:spcBef>
            </a:pPr>
            <a:r>
              <a:rPr lang="en-US" sz="2000" dirty="0">
                <a:solidFill>
                  <a:srgbClr val="0E0E0E"/>
                </a:solidFill>
                <a:effectLst/>
              </a:rPr>
              <a:t>Low Energy Efficiency in Many Production Facilities:</a:t>
            </a:r>
          </a:p>
          <a:p>
            <a:pPr>
              <a:spcBef>
                <a:spcPts val="900"/>
              </a:spcBef>
            </a:pPr>
            <a:r>
              <a:rPr lang="en-US" sz="2000" dirty="0">
                <a:solidFill>
                  <a:srgbClr val="0E0E0E"/>
                </a:solidFill>
                <a:effectLst/>
              </a:rPr>
              <a:t>Energy Waste Due to Outdated Machinery and Ineffective Management</a:t>
            </a:r>
          </a:p>
          <a:p>
            <a:endParaRPr lang="en-US" dirty="0"/>
          </a:p>
        </p:txBody>
      </p:sp>
    </p:spTree>
    <p:extLst>
      <p:ext uri="{BB962C8B-B14F-4D97-AF65-F5344CB8AC3E}">
        <p14:creationId xmlns:p14="http://schemas.microsoft.com/office/powerpoint/2010/main" val="2582863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dirty="0">
                <a:solidFill>
                  <a:schemeClr val="accent1">
                    <a:lumMod val="50000"/>
                  </a:schemeClr>
                </a:solidFill>
              </a:rPr>
              <a:t>Discussion and presentation</a:t>
            </a:r>
            <a:endParaRPr lang="en-VN" dirty="0">
              <a:solidFill>
                <a:schemeClr val="accent1">
                  <a:lumMod val="50000"/>
                </a:schemeClr>
              </a:solidFill>
            </a:endParaRPr>
          </a:p>
        </p:txBody>
      </p:sp>
      <p:sp>
        <p:nvSpPr>
          <p:cNvPr id="5" name="Rectangle 2">
            <a:extLst>
              <a:ext uri="{FF2B5EF4-FFF2-40B4-BE49-F238E27FC236}">
                <a16:creationId xmlns:a16="http://schemas.microsoft.com/office/drawing/2014/main" id="{E24F19E1-0108-4464-BC59-0C50B03FF39E}"/>
              </a:ext>
            </a:extLst>
          </p:cNvPr>
          <p:cNvSpPr>
            <a:spLocks noGrp="1" noChangeArrowheads="1"/>
          </p:cNvSpPr>
          <p:nvPr>
            <p:ph idx="1"/>
          </p:nvPr>
        </p:nvSpPr>
        <p:spPr bwMode="auto">
          <a:xfrm>
            <a:off x="609600" y="1660879"/>
            <a:ext cx="10309232"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Divide the class into 4 groups</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Discussion time: 15 minutes</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What sector do you think using the highest energy in Vietnam?</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Identify the designated energy users in a plastic manufacturing facility.</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What are the main sources of energy used in your company?</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What energy-saving solutions are being implemented in your company?</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Presentation time: 5 minutes</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8633333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80410-8D34-40DA-5204-68CF24C2D8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51775A-06A1-1AC7-D03E-FAD2437BCCD7}"/>
              </a:ext>
            </a:extLst>
          </p:cNvPr>
          <p:cNvSpPr>
            <a:spLocks noGrp="1"/>
          </p:cNvSpPr>
          <p:nvPr>
            <p:ph type="title"/>
          </p:nvPr>
        </p:nvSpPr>
        <p:spPr>
          <a:xfrm>
            <a:off x="609600" y="483531"/>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49D1232F-5138-2623-3993-AC9CC9DA6B8A}"/>
              </a:ext>
            </a:extLst>
          </p:cNvPr>
          <p:cNvSpPr>
            <a:spLocks noGrp="1" noChangeArrowheads="1"/>
          </p:cNvSpPr>
          <p:nvPr>
            <p:ph type="body" idx="1"/>
          </p:nvPr>
        </p:nvSpPr>
        <p:spPr bwMode="auto">
          <a:xfrm>
            <a:off x="392333" y="1647743"/>
            <a:ext cx="5351644" cy="3562514"/>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sz="1800" b="1" dirty="0"/>
              <a:t>Renovating the Heating System</a:t>
            </a:r>
          </a:p>
          <a:p>
            <a:pPr marL="186262" indent="0">
              <a:buNone/>
            </a:pPr>
            <a:endParaRPr lang="en-US" sz="1800" b="1" dirty="0"/>
          </a:p>
          <a:p>
            <a:pPr marL="186262" indent="0">
              <a:buNone/>
            </a:pPr>
            <a:r>
              <a:rPr lang="en-US" sz="1800" b="1" dirty="0"/>
              <a:t>Characteristics</a:t>
            </a:r>
            <a:r>
              <a:rPr lang="en-US" sz="1800" dirty="0"/>
              <a:t>: Heating accounts for a significant portion of energy consumption.</a:t>
            </a:r>
          </a:p>
          <a:p>
            <a:pPr marL="186262" indent="0">
              <a:buNone/>
            </a:pPr>
            <a:r>
              <a:rPr lang="en-US" sz="1800" b="1" dirty="0"/>
              <a:t>Solutions</a:t>
            </a:r>
            <a:r>
              <a:rPr lang="en-US" sz="1800" dirty="0"/>
              <a:t>: </a:t>
            </a:r>
          </a:p>
          <a:p>
            <a:pPr>
              <a:buFont typeface="Arial" panose="020B0604020202020204" pitchFamily="34" charset="0"/>
              <a:buChar char="•"/>
            </a:pPr>
            <a:r>
              <a:rPr lang="en-US" sz="1800" dirty="0"/>
              <a:t>Use a recirculating heating system: Utilize waste heat for reuse in the production process.</a:t>
            </a:r>
          </a:p>
          <a:p>
            <a:pPr>
              <a:spcBef>
                <a:spcPts val="900"/>
              </a:spcBef>
              <a:buFont typeface="Arial" panose="020B0604020202020204" pitchFamily="34" charset="0"/>
              <a:buChar char="•"/>
            </a:pPr>
            <a:r>
              <a:rPr lang="en-US" sz="1800" dirty="0"/>
              <a:t>Effective insulation: Reduce heat loss from heating equipment.</a:t>
            </a:r>
          </a:p>
          <a:p>
            <a:pPr marL="186262" indent="0">
              <a:buNone/>
            </a:pPr>
            <a:r>
              <a:rPr lang="en-US" sz="1800" b="1" dirty="0"/>
              <a:t>Benefits</a:t>
            </a:r>
            <a:r>
              <a:rPr lang="en-US" sz="1800" dirty="0"/>
              <a:t>: Save 20-30% energy in the heating process.</a:t>
            </a:r>
          </a:p>
        </p:txBody>
      </p:sp>
      <p:sp>
        <p:nvSpPr>
          <p:cNvPr id="3" name="Rectangle 1">
            <a:extLst>
              <a:ext uri="{FF2B5EF4-FFF2-40B4-BE49-F238E27FC236}">
                <a16:creationId xmlns:a16="http://schemas.microsoft.com/office/drawing/2014/main" id="{506B51C9-237D-E827-E23B-5434A4DEFCAC}"/>
              </a:ext>
            </a:extLst>
          </p:cNvPr>
          <p:cNvSpPr txBox="1">
            <a:spLocks noChangeArrowheads="1"/>
          </p:cNvSpPr>
          <p:nvPr/>
        </p:nvSpPr>
        <p:spPr bwMode="auto">
          <a:xfrm>
            <a:off x="5988676" y="1647743"/>
            <a:ext cx="5810991" cy="3908762"/>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1800" b="1" dirty="0">
                <a:latin typeface="+mn-lt"/>
              </a:rPr>
              <a:t>Using High-Efficiency Machinery</a:t>
            </a:r>
          </a:p>
          <a:p>
            <a:pPr marL="139700" indent="0" algn="ctr">
              <a:buNone/>
            </a:pPr>
            <a:endParaRPr lang="en-US" sz="1800" b="1" dirty="0">
              <a:latin typeface="+mn-lt"/>
            </a:endParaRPr>
          </a:p>
          <a:p>
            <a:pPr marL="139700" indent="0">
              <a:buNone/>
            </a:pPr>
            <a:r>
              <a:rPr lang="en-US" sz="1800" b="1" dirty="0">
                <a:latin typeface="+mn-lt"/>
              </a:rPr>
              <a:t>Characteristics</a:t>
            </a:r>
            <a:r>
              <a:rPr lang="en-US" sz="1800" dirty="0">
                <a:latin typeface="+mn-lt"/>
              </a:rPr>
              <a:t>: Old machinery consumes a lot of energy and operates inefficiently.</a:t>
            </a:r>
          </a:p>
          <a:p>
            <a:pPr marL="139700" indent="0">
              <a:buNone/>
            </a:pPr>
            <a:r>
              <a:rPr lang="en-US" sz="1800" b="1" dirty="0">
                <a:latin typeface="+mn-lt"/>
              </a:rPr>
              <a:t>Solutions</a:t>
            </a:r>
            <a:r>
              <a:rPr lang="en-US" sz="1800" dirty="0">
                <a:latin typeface="+mn-lt"/>
              </a:rPr>
              <a:t>:</a:t>
            </a:r>
          </a:p>
          <a:p>
            <a:pPr>
              <a:spcBef>
                <a:spcPts val="900"/>
              </a:spcBef>
            </a:pPr>
            <a:r>
              <a:rPr lang="en-US" sz="1800" dirty="0">
                <a:latin typeface="+mn-lt"/>
              </a:rPr>
              <a:t>Invest in new-generation, energy-efficient machinery.</a:t>
            </a:r>
          </a:p>
          <a:p>
            <a:pPr>
              <a:spcBef>
                <a:spcPts val="900"/>
              </a:spcBef>
            </a:pPr>
            <a:r>
              <a:rPr lang="en-US" sz="1800" dirty="0">
                <a:latin typeface="+mn-lt"/>
              </a:rPr>
              <a:t>Perform regular maintenance to maintain operational efficiency.</a:t>
            </a:r>
          </a:p>
          <a:p>
            <a:pPr marL="139700" indent="0">
              <a:buNone/>
            </a:pPr>
            <a:r>
              <a:rPr lang="en-US" sz="1800" b="1" dirty="0">
                <a:latin typeface="+mn-lt"/>
              </a:rPr>
              <a:t>Benefits</a:t>
            </a:r>
            <a:r>
              <a:rPr lang="en-US" sz="1800" dirty="0">
                <a:latin typeface="+mn-lt"/>
              </a:rPr>
              <a:t>:</a:t>
            </a:r>
          </a:p>
          <a:p>
            <a:pPr>
              <a:spcBef>
                <a:spcPts val="900"/>
              </a:spcBef>
            </a:pPr>
            <a:r>
              <a:rPr lang="en-US" sz="1800" dirty="0">
                <a:latin typeface="+mn-lt"/>
              </a:rPr>
              <a:t>Reduce electricity consumption by 15-25%.</a:t>
            </a:r>
          </a:p>
          <a:p>
            <a:pPr>
              <a:spcBef>
                <a:spcPts val="900"/>
              </a:spcBef>
            </a:pPr>
            <a:r>
              <a:rPr lang="en-US" sz="1800" dirty="0">
                <a:latin typeface="+mn-lt"/>
              </a:rPr>
              <a:t>Increase production efficiency.</a:t>
            </a:r>
          </a:p>
        </p:txBody>
      </p:sp>
    </p:spTree>
    <p:extLst>
      <p:ext uri="{BB962C8B-B14F-4D97-AF65-F5344CB8AC3E}">
        <p14:creationId xmlns:p14="http://schemas.microsoft.com/office/powerpoint/2010/main" val="18140448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CB898-7310-2330-A260-4B24D9372E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A8F0F3-2A0B-5A38-6891-6E66E75547D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E8F99AB-3BC4-9A7E-02C9-01BC384859BF}"/>
              </a:ext>
            </a:extLst>
          </p:cNvPr>
          <p:cNvSpPr>
            <a:spLocks noGrp="1" noChangeArrowheads="1"/>
          </p:cNvSpPr>
          <p:nvPr>
            <p:ph type="body" idx="1"/>
          </p:nvPr>
        </p:nvSpPr>
        <p:spPr bwMode="auto">
          <a:xfrm>
            <a:off x="196313" y="1754704"/>
            <a:ext cx="5788071" cy="4047262"/>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b="1" dirty="0"/>
              <a:t>Application of VFD (Variable Frequency Drive) Technology</a:t>
            </a:r>
          </a:p>
          <a:p>
            <a:pPr marL="186262" indent="0">
              <a:buNone/>
            </a:pPr>
            <a:endParaRPr lang="en-US" dirty="0"/>
          </a:p>
          <a:p>
            <a:r>
              <a:rPr lang="en-US" b="1" dirty="0"/>
              <a:t>Characteristics</a:t>
            </a:r>
            <a:r>
              <a:rPr lang="en-US" dirty="0"/>
              <a:t>: Machinery such as extruders and injection molding machines operate continuously, consuming significant amounts of electricity.</a:t>
            </a:r>
          </a:p>
          <a:p>
            <a:r>
              <a:rPr lang="en-US" b="1" dirty="0"/>
              <a:t>Solutions</a:t>
            </a:r>
            <a:r>
              <a:rPr lang="en-US" dirty="0"/>
              <a:t>: Install VFDs to adjust motor speed according to actual demand.</a:t>
            </a:r>
          </a:p>
          <a:p>
            <a:r>
              <a:rPr lang="en-US" b="1" dirty="0"/>
              <a:t>Benefits:</a:t>
            </a:r>
          </a:p>
          <a:p>
            <a:pPr>
              <a:spcBef>
                <a:spcPts val="900"/>
              </a:spcBef>
              <a:buFontTx/>
              <a:buChar char="-"/>
            </a:pPr>
            <a:r>
              <a:rPr lang="en-US" dirty="0"/>
              <a:t>Reduce electricity consumption by 20-40%.</a:t>
            </a:r>
          </a:p>
          <a:p>
            <a:pPr>
              <a:spcBef>
                <a:spcPts val="900"/>
              </a:spcBef>
              <a:buFontTx/>
              <a:buChar char="-"/>
            </a:pPr>
            <a:r>
              <a:rPr lang="en-US" dirty="0"/>
              <a:t>Extend the lifespan of the equipment.</a:t>
            </a:r>
          </a:p>
        </p:txBody>
      </p:sp>
      <p:sp>
        <p:nvSpPr>
          <p:cNvPr id="3" name="Rectangle 1">
            <a:extLst>
              <a:ext uri="{FF2B5EF4-FFF2-40B4-BE49-F238E27FC236}">
                <a16:creationId xmlns:a16="http://schemas.microsoft.com/office/drawing/2014/main" id="{0E3F80A9-7683-D09B-F023-972DFB37381E}"/>
              </a:ext>
            </a:extLst>
          </p:cNvPr>
          <p:cNvSpPr txBox="1">
            <a:spLocks noChangeArrowheads="1"/>
          </p:cNvSpPr>
          <p:nvPr/>
        </p:nvSpPr>
        <p:spPr bwMode="auto">
          <a:xfrm>
            <a:off x="6207616" y="1446927"/>
            <a:ext cx="5788071" cy="4662815"/>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2000" b="1" dirty="0">
                <a:latin typeface="+mn-lt"/>
              </a:rPr>
              <a:t>Enhancing Automation</a:t>
            </a:r>
          </a:p>
          <a:p>
            <a:pPr marL="139700" indent="0">
              <a:buNone/>
            </a:pPr>
            <a:endParaRPr lang="en-US" sz="2000" dirty="0">
              <a:latin typeface="+mn-lt"/>
            </a:endParaRPr>
          </a:p>
          <a:p>
            <a:r>
              <a:rPr lang="en-US" sz="2000" b="1" dirty="0">
                <a:latin typeface="+mn-lt"/>
              </a:rPr>
              <a:t>Characteristics</a:t>
            </a:r>
            <a:r>
              <a:rPr lang="en-US" sz="2000" dirty="0">
                <a:latin typeface="+mn-lt"/>
              </a:rPr>
              <a:t>: Manual production processes lead to energy waste and uneven performance.</a:t>
            </a:r>
          </a:p>
          <a:p>
            <a:r>
              <a:rPr lang="en-US" sz="2000" dirty="0">
                <a:latin typeface="+mn-lt"/>
              </a:rPr>
              <a:t>Solutions: </a:t>
            </a:r>
          </a:p>
          <a:p>
            <a:pPr>
              <a:buFontTx/>
              <a:buChar char="-"/>
            </a:pPr>
            <a:r>
              <a:rPr lang="en-US" sz="2000" dirty="0">
                <a:latin typeface="+mn-lt"/>
              </a:rPr>
              <a:t>Use automated control systems to optimize machinery operation.</a:t>
            </a:r>
          </a:p>
          <a:p>
            <a:pPr>
              <a:buFontTx/>
              <a:buChar char="-"/>
            </a:pPr>
            <a:r>
              <a:rPr lang="en-US" sz="2000" dirty="0">
                <a:latin typeface="+mn-lt"/>
              </a:rPr>
              <a:t>Implement smart sensors for energy management.</a:t>
            </a:r>
          </a:p>
          <a:p>
            <a:r>
              <a:rPr lang="en-US" sz="2000" b="1" dirty="0">
                <a:latin typeface="+mn-lt"/>
              </a:rPr>
              <a:t>Benefits</a:t>
            </a:r>
            <a:r>
              <a:rPr lang="en-US" sz="2000" dirty="0">
                <a:latin typeface="+mn-lt"/>
              </a:rPr>
              <a:t>:</a:t>
            </a:r>
          </a:p>
          <a:p>
            <a:pPr>
              <a:spcBef>
                <a:spcPts val="900"/>
              </a:spcBef>
              <a:buFontTx/>
              <a:buChar char="-"/>
            </a:pPr>
            <a:r>
              <a:rPr lang="en-US" sz="2000" dirty="0">
                <a:latin typeface="+mn-lt"/>
              </a:rPr>
              <a:t>Increase operational efficiency by 15-20%.</a:t>
            </a:r>
          </a:p>
          <a:p>
            <a:pPr>
              <a:spcBef>
                <a:spcPts val="900"/>
              </a:spcBef>
              <a:buFontTx/>
              <a:buChar char="-"/>
            </a:pPr>
            <a:r>
              <a:rPr lang="en-US" sz="2000" dirty="0">
                <a:latin typeface="+mn-lt"/>
              </a:rPr>
              <a:t>Reduce errors and unnecessary energy consumption.</a:t>
            </a:r>
          </a:p>
        </p:txBody>
      </p:sp>
    </p:spTree>
    <p:extLst>
      <p:ext uri="{BB962C8B-B14F-4D97-AF65-F5344CB8AC3E}">
        <p14:creationId xmlns:p14="http://schemas.microsoft.com/office/powerpoint/2010/main" val="24286037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6E9A8-EC9C-A751-1C04-3A7B18811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72F625-329C-23B1-7625-751DBB4BC1E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B52A4690-A2A4-0FCC-BBE9-4C9B5F12AD5B}"/>
              </a:ext>
            </a:extLst>
          </p:cNvPr>
          <p:cNvSpPr>
            <a:spLocks noGrp="1" noChangeArrowheads="1"/>
          </p:cNvSpPr>
          <p:nvPr>
            <p:ph type="body" idx="1"/>
          </p:nvPr>
        </p:nvSpPr>
        <p:spPr bwMode="auto">
          <a:xfrm>
            <a:off x="142504" y="1615770"/>
            <a:ext cx="6507677" cy="4462760"/>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sz="1800" b="1" dirty="0"/>
              <a:t>Optimizing the Cooling System</a:t>
            </a:r>
            <a:br>
              <a:rPr lang="en-US" sz="1800" dirty="0"/>
            </a:br>
            <a:endParaRPr lang="en-US" sz="1800" dirty="0"/>
          </a:p>
          <a:p>
            <a:r>
              <a:rPr lang="en-US" sz="1800" b="1" dirty="0"/>
              <a:t>Characteristics</a:t>
            </a:r>
            <a:r>
              <a:rPr lang="en-US" sz="1800" dirty="0"/>
              <a:t>: The cooling system accounts for a significant portion of energy consumption.</a:t>
            </a:r>
          </a:p>
          <a:p>
            <a:pPr marL="186262" indent="0">
              <a:buNone/>
            </a:pPr>
            <a:endParaRPr lang="en-US" sz="1800" dirty="0"/>
          </a:p>
          <a:p>
            <a:r>
              <a:rPr lang="en-US" sz="1800" b="1" dirty="0"/>
              <a:t>Solutions:</a:t>
            </a:r>
          </a:p>
          <a:p>
            <a:pPr>
              <a:spcBef>
                <a:spcPts val="900"/>
              </a:spcBef>
              <a:buFontTx/>
              <a:buChar char="-"/>
            </a:pPr>
            <a:r>
              <a:rPr lang="en-US" sz="1800" dirty="0"/>
              <a:t>Use a closed-loop cooling system to reduce water and energy loss.</a:t>
            </a:r>
          </a:p>
          <a:p>
            <a:pPr>
              <a:spcBef>
                <a:spcPts val="900"/>
              </a:spcBef>
              <a:buFontTx/>
              <a:buChar char="-"/>
            </a:pPr>
            <a:r>
              <a:rPr lang="en-US" sz="1800" dirty="0"/>
              <a:t>Improve cooling technology by using air instead of water.</a:t>
            </a:r>
          </a:p>
          <a:p>
            <a:r>
              <a:rPr lang="en-US" sz="1800" b="1" dirty="0"/>
              <a:t>Benefits:</a:t>
            </a:r>
          </a:p>
          <a:p>
            <a:pPr>
              <a:spcBef>
                <a:spcPts val="900"/>
              </a:spcBef>
              <a:buFontTx/>
              <a:buChar char="-"/>
            </a:pPr>
            <a:r>
              <a:rPr lang="en-US" sz="1800" dirty="0"/>
              <a:t>Reduce cooling costs by 10-15%.</a:t>
            </a:r>
          </a:p>
          <a:p>
            <a:pPr>
              <a:spcBef>
                <a:spcPts val="900"/>
              </a:spcBef>
              <a:buFontTx/>
              <a:buChar char="-"/>
            </a:pPr>
            <a:r>
              <a:rPr lang="en-US" sz="1800" dirty="0"/>
              <a:t>Contribute to environmental protection by reducing water consumption.</a:t>
            </a:r>
          </a:p>
        </p:txBody>
      </p:sp>
      <p:sp>
        <p:nvSpPr>
          <p:cNvPr id="3" name="Rectangle 1">
            <a:extLst>
              <a:ext uri="{FF2B5EF4-FFF2-40B4-BE49-F238E27FC236}">
                <a16:creationId xmlns:a16="http://schemas.microsoft.com/office/drawing/2014/main" id="{5F9D1ABF-700C-736D-4CD4-770299B81EE8}"/>
              </a:ext>
            </a:extLst>
          </p:cNvPr>
          <p:cNvSpPr txBox="1">
            <a:spLocks noChangeArrowheads="1"/>
          </p:cNvSpPr>
          <p:nvPr/>
        </p:nvSpPr>
        <p:spPr bwMode="auto">
          <a:xfrm>
            <a:off x="6824353" y="1615770"/>
            <a:ext cx="5225143" cy="2893100"/>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1800" b="1" dirty="0">
                <a:latin typeface="+mn-lt"/>
              </a:rPr>
              <a:t>Using Renewable Energy</a:t>
            </a:r>
            <a:br>
              <a:rPr lang="en-US" sz="1800" b="1" dirty="0">
                <a:latin typeface="+mn-lt"/>
              </a:rPr>
            </a:br>
            <a:endParaRPr lang="en-US" sz="1800" b="1" dirty="0">
              <a:latin typeface="+mn-lt"/>
            </a:endParaRPr>
          </a:p>
          <a:p>
            <a:r>
              <a:rPr lang="en-US" sz="1800" b="1" dirty="0">
                <a:latin typeface="+mn-lt"/>
              </a:rPr>
              <a:t>Characteristics</a:t>
            </a:r>
            <a:r>
              <a:rPr lang="en-US" sz="1800" dirty="0">
                <a:latin typeface="+mn-lt"/>
              </a:rPr>
              <a:t>: Manufacturing facilities are often dependent on the grid and fossil fuels.</a:t>
            </a:r>
          </a:p>
          <a:p>
            <a:pPr marL="139700" indent="0">
              <a:buNone/>
            </a:pPr>
            <a:endParaRPr lang="en-US" sz="1800" dirty="0">
              <a:latin typeface="+mn-lt"/>
            </a:endParaRPr>
          </a:p>
          <a:p>
            <a:r>
              <a:rPr lang="en-US" sz="1800" b="1" dirty="0">
                <a:latin typeface="+mn-lt"/>
              </a:rPr>
              <a:t>Solutions</a:t>
            </a:r>
            <a:r>
              <a:rPr lang="en-US" sz="1800" dirty="0">
                <a:latin typeface="+mn-lt"/>
              </a:rPr>
              <a:t>: Install solar power systems to reduce reliance on the grid.</a:t>
            </a:r>
          </a:p>
          <a:p>
            <a:pPr marL="139700" indent="0">
              <a:buNone/>
            </a:pPr>
            <a:endParaRPr lang="en-US" sz="1800" dirty="0">
              <a:latin typeface="+mn-lt"/>
            </a:endParaRPr>
          </a:p>
          <a:p>
            <a:r>
              <a:rPr lang="en-US" sz="1800" b="1" dirty="0">
                <a:latin typeface="+mn-lt"/>
              </a:rPr>
              <a:t>Benefits</a:t>
            </a:r>
            <a:r>
              <a:rPr lang="en-US" sz="1800" dirty="0">
                <a:latin typeface="+mn-lt"/>
              </a:rPr>
              <a:t>: Reduce CO₂ emissions and long-term energy costs.</a:t>
            </a:r>
          </a:p>
        </p:txBody>
      </p:sp>
    </p:spTree>
    <p:extLst>
      <p:ext uri="{BB962C8B-B14F-4D97-AF65-F5344CB8AC3E}">
        <p14:creationId xmlns:p14="http://schemas.microsoft.com/office/powerpoint/2010/main" val="1359056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FB2D-67C8-737E-ED6D-F9D3024C43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DD0855-394D-A814-CD77-5485FDFB73D4}"/>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22F4D28E-E00E-9483-F78E-168CAE82640A}"/>
              </a:ext>
            </a:extLst>
          </p:cNvPr>
          <p:cNvSpPr>
            <a:spLocks noGrp="1" noChangeArrowheads="1"/>
          </p:cNvSpPr>
          <p:nvPr>
            <p:ph type="body" idx="1"/>
          </p:nvPr>
        </p:nvSpPr>
        <p:spPr bwMode="auto">
          <a:xfrm>
            <a:off x="248991" y="1662098"/>
            <a:ext cx="6087414" cy="258532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r>
              <a:rPr lang="en-US" b="1" dirty="0">
                <a:solidFill>
                  <a:srgbClr val="0E0E0E"/>
                </a:solidFill>
                <a:effectLst/>
              </a:rPr>
              <a:t>Characteristics:</a:t>
            </a:r>
            <a:r>
              <a:rPr lang="en-US" b="1" dirty="0">
                <a:solidFill>
                  <a:srgbClr val="0E0E0E"/>
                </a:solidFill>
              </a:rPr>
              <a:t> </a:t>
            </a:r>
            <a:r>
              <a:rPr lang="en-US" dirty="0">
                <a:solidFill>
                  <a:srgbClr val="0E0E0E"/>
                </a:solidFill>
                <a:effectLst/>
              </a:rPr>
              <a:t>Manufacturing facilities are often dependent on the grid and fossil fuels.</a:t>
            </a:r>
            <a:br>
              <a:rPr lang="en-US" dirty="0">
                <a:solidFill>
                  <a:srgbClr val="0E0E0E"/>
                </a:solidFill>
                <a:effectLst/>
              </a:rPr>
            </a:br>
            <a:endParaRPr lang="en-US" dirty="0">
              <a:solidFill>
                <a:srgbClr val="0E0E0E"/>
              </a:solidFill>
              <a:effectLst/>
            </a:endParaRPr>
          </a:p>
          <a:p>
            <a:r>
              <a:rPr lang="en-US" b="1" dirty="0">
                <a:solidFill>
                  <a:srgbClr val="0E0E0E"/>
                </a:solidFill>
                <a:effectLst/>
              </a:rPr>
              <a:t>Solutions:</a:t>
            </a:r>
            <a:r>
              <a:rPr lang="en-US" dirty="0">
                <a:solidFill>
                  <a:srgbClr val="0E0E0E"/>
                </a:solidFill>
                <a:effectLst/>
              </a:rPr>
              <a:t> Install solar power systems to reduce reliance on the grid.</a:t>
            </a:r>
          </a:p>
          <a:p>
            <a:pPr marL="186262" indent="0">
              <a:buNone/>
            </a:pPr>
            <a:endParaRPr lang="en-US" dirty="0">
              <a:solidFill>
                <a:srgbClr val="0E0E0E"/>
              </a:solidFill>
              <a:effectLst/>
            </a:endParaRPr>
          </a:p>
          <a:p>
            <a:r>
              <a:rPr lang="en-US" b="1" dirty="0">
                <a:solidFill>
                  <a:srgbClr val="0E0E0E"/>
                </a:solidFill>
                <a:effectLst/>
              </a:rPr>
              <a:t>Benefits:</a:t>
            </a:r>
            <a:r>
              <a:rPr lang="en-US" b="1" dirty="0">
                <a:solidFill>
                  <a:srgbClr val="0E0E0E"/>
                </a:solidFill>
              </a:rPr>
              <a:t> </a:t>
            </a:r>
            <a:r>
              <a:rPr lang="en-US" dirty="0">
                <a:solidFill>
                  <a:srgbClr val="0E0E0E"/>
                </a:solidFill>
                <a:effectLst/>
              </a:rPr>
              <a:t>Reduce CO₂ emissions and long-term energy costs.</a:t>
            </a:r>
          </a:p>
        </p:txBody>
      </p:sp>
      <p:sp>
        <p:nvSpPr>
          <p:cNvPr id="5" name="TextBox 4">
            <a:extLst>
              <a:ext uri="{FF2B5EF4-FFF2-40B4-BE49-F238E27FC236}">
                <a16:creationId xmlns:a16="http://schemas.microsoft.com/office/drawing/2014/main" id="{94588BD8-EF4C-787F-CA84-205B9979F351}"/>
              </a:ext>
            </a:extLst>
          </p:cNvPr>
          <p:cNvSpPr txBox="1"/>
          <p:nvPr/>
        </p:nvSpPr>
        <p:spPr>
          <a:xfrm>
            <a:off x="6529589" y="1629539"/>
            <a:ext cx="5413420" cy="3708708"/>
          </a:xfrm>
          <a:prstGeom prst="rect">
            <a:avLst/>
          </a:prstGeom>
          <a:noFill/>
          <a:ln>
            <a:solidFill>
              <a:schemeClr val="accent1">
                <a:lumMod val="50000"/>
              </a:schemeClr>
            </a:solidFill>
          </a:ln>
        </p:spPr>
        <p:txBody>
          <a:bodyPr wrap="square">
            <a:spAutoFit/>
          </a:bodyPr>
          <a:lstStyle/>
          <a:p>
            <a:pPr marL="342900" indent="-342900">
              <a:buFont typeface="Arial" panose="020B0604020202020204" pitchFamily="34" charset="0"/>
              <a:buChar char="•"/>
            </a:pPr>
            <a:r>
              <a:rPr lang="en-US" sz="2000" b="1" dirty="0">
                <a:solidFill>
                  <a:srgbClr val="0E0E0E"/>
                </a:solidFill>
                <a:effectLst/>
                <a:latin typeface="+mn-lt"/>
              </a:rPr>
              <a:t>Characteristics:</a:t>
            </a:r>
            <a:r>
              <a:rPr lang="en-US" sz="2000" b="1" dirty="0">
                <a:solidFill>
                  <a:srgbClr val="0E0E0E"/>
                </a:solidFill>
                <a:latin typeface="+mn-lt"/>
              </a:rPr>
              <a:t> </a:t>
            </a:r>
            <a:r>
              <a:rPr lang="en-US" sz="2000" dirty="0">
                <a:solidFill>
                  <a:srgbClr val="0E0E0E"/>
                </a:solidFill>
                <a:effectLst/>
                <a:latin typeface="+mn-lt"/>
              </a:rPr>
              <a:t>Energy management is inefficient, leading to significant waste.</a:t>
            </a:r>
          </a:p>
          <a:p>
            <a:pPr marL="342900" indent="-342900">
              <a:buFont typeface="Arial" panose="020B0604020202020204" pitchFamily="34" charset="0"/>
              <a:buChar char="•"/>
            </a:pPr>
            <a:endParaRPr lang="en-US" sz="2000" dirty="0">
              <a:solidFill>
                <a:srgbClr val="0E0E0E"/>
              </a:solidFill>
              <a:effectLst/>
              <a:latin typeface="+mn-lt"/>
            </a:endParaRPr>
          </a:p>
          <a:p>
            <a:pPr marL="342900" indent="-342900">
              <a:buFont typeface="Arial" panose="020B0604020202020204" pitchFamily="34" charset="0"/>
              <a:buChar char="•"/>
            </a:pPr>
            <a:r>
              <a:rPr lang="en-US" sz="2000" b="1" dirty="0">
                <a:solidFill>
                  <a:srgbClr val="0E0E0E"/>
                </a:solidFill>
                <a:effectLst/>
                <a:latin typeface="+mn-lt"/>
              </a:rPr>
              <a:t>Solutions:</a:t>
            </a:r>
            <a:endParaRPr lang="en-US" sz="2000" dirty="0">
              <a:solidFill>
                <a:srgbClr val="0E0E0E"/>
              </a:solidFill>
              <a:effectLst/>
              <a:latin typeface="+mn-lt"/>
            </a:endParaRPr>
          </a:p>
          <a:p>
            <a:pPr marL="342900" indent="-342900">
              <a:spcBef>
                <a:spcPts val="900"/>
              </a:spcBef>
              <a:buFontTx/>
              <a:buChar char="-"/>
            </a:pPr>
            <a:r>
              <a:rPr lang="en-US" sz="2000" dirty="0">
                <a:solidFill>
                  <a:srgbClr val="0E0E0E"/>
                </a:solidFill>
                <a:effectLst/>
                <a:latin typeface="+mn-lt"/>
              </a:rPr>
              <a:t>Implement an energy management system (ISO 50001).</a:t>
            </a:r>
          </a:p>
          <a:p>
            <a:pPr marL="342900" indent="-342900">
              <a:spcBef>
                <a:spcPts val="900"/>
              </a:spcBef>
              <a:buFontTx/>
              <a:buChar char="-"/>
            </a:pPr>
            <a:r>
              <a:rPr lang="en-US" sz="2000" dirty="0">
                <a:solidFill>
                  <a:srgbClr val="0E0E0E"/>
                </a:solidFill>
                <a:effectLst/>
                <a:latin typeface="+mn-lt"/>
              </a:rPr>
              <a:t>Monitor and assess energy use efficiency at each stage of production.</a:t>
            </a:r>
          </a:p>
          <a:p>
            <a:endParaRPr lang="en-US" sz="2000" dirty="0">
              <a:solidFill>
                <a:srgbClr val="0E0E0E"/>
              </a:solidFill>
              <a:effectLst/>
              <a:latin typeface="+mn-lt"/>
            </a:endParaRPr>
          </a:p>
          <a:p>
            <a:pPr marL="342900" indent="-342900">
              <a:buFont typeface="Arial" panose="020B0604020202020204" pitchFamily="34" charset="0"/>
              <a:buChar char="•"/>
            </a:pPr>
            <a:r>
              <a:rPr lang="en-US" sz="2000" b="1" dirty="0">
                <a:solidFill>
                  <a:srgbClr val="0E0E0E"/>
                </a:solidFill>
                <a:effectLst/>
                <a:latin typeface="+mn-lt"/>
              </a:rPr>
              <a:t>Benefits:</a:t>
            </a:r>
            <a:r>
              <a:rPr lang="en-US" sz="2000" b="1" dirty="0">
                <a:solidFill>
                  <a:srgbClr val="0E0E0E"/>
                </a:solidFill>
                <a:latin typeface="+mn-lt"/>
              </a:rPr>
              <a:t> </a:t>
            </a:r>
            <a:r>
              <a:rPr lang="en-US" sz="2000" dirty="0">
                <a:solidFill>
                  <a:srgbClr val="0E0E0E"/>
                </a:solidFill>
                <a:effectLst/>
                <a:latin typeface="+mn-lt"/>
              </a:rPr>
              <a:t>Save 5-10% energy through better management.</a:t>
            </a:r>
          </a:p>
        </p:txBody>
      </p:sp>
    </p:spTree>
    <p:extLst>
      <p:ext uri="{BB962C8B-B14F-4D97-AF65-F5344CB8AC3E}">
        <p14:creationId xmlns:p14="http://schemas.microsoft.com/office/powerpoint/2010/main" val="4051090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8F3AC-BD86-AB89-495C-57185E9BBF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B74D4E-B2B1-A7FF-3DC2-67C391E2F6DE}"/>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B9FF94DF-1E97-5F69-21F0-6975B620B8C8}"/>
              </a:ext>
            </a:extLst>
          </p:cNvPr>
          <p:cNvSpPr>
            <a:spLocks noGrp="1" noChangeArrowheads="1"/>
          </p:cNvSpPr>
          <p:nvPr>
            <p:ph type="body" idx="1"/>
          </p:nvPr>
        </p:nvSpPr>
        <p:spPr bwMode="auto">
          <a:xfrm>
            <a:off x="515471" y="1629539"/>
            <a:ext cx="5212976" cy="36471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sz="1800" b="1" dirty="0">
                <a:solidFill>
                  <a:schemeClr val="accent1">
                    <a:lumMod val="50000"/>
                  </a:schemeClr>
                </a:solidFill>
              </a:rPr>
              <a:t>Set Up a Regular Maintenance Plan</a:t>
            </a:r>
          </a:p>
          <a:p>
            <a:pPr>
              <a:lnSpc>
                <a:spcPct val="150000"/>
              </a:lnSpc>
            </a:pPr>
            <a:r>
              <a:rPr lang="en-US" sz="1800" dirty="0"/>
              <a:t>Create a list of equipment that requires maintenance → categorize based on priority level.</a:t>
            </a:r>
          </a:p>
          <a:p>
            <a:r>
              <a:rPr lang="en-US" sz="1800" dirty="0"/>
              <a:t>Determine maintenance frequency (based on operating hours, days, months, years).</a:t>
            </a:r>
          </a:p>
          <a:p>
            <a:r>
              <a:rPr lang="en-US" sz="1800" dirty="0"/>
              <a:t>Use scheduling software (Excel or CMMS - Computerized Maintenance Management System) to manage the maintenance plan.</a:t>
            </a:r>
          </a:p>
          <a:p>
            <a:r>
              <a:rPr lang="en-US" sz="1800" dirty="0"/>
              <a:t>Integrate operational data to flexibly adjust the maintenance plan.</a:t>
            </a:r>
          </a:p>
        </p:txBody>
      </p:sp>
      <p:sp>
        <p:nvSpPr>
          <p:cNvPr id="5" name="TextBox 4">
            <a:extLst>
              <a:ext uri="{FF2B5EF4-FFF2-40B4-BE49-F238E27FC236}">
                <a16:creationId xmlns:a16="http://schemas.microsoft.com/office/drawing/2014/main" id="{2EC322DE-E6D7-3998-5E02-D1A2F4E456B9}"/>
              </a:ext>
            </a:extLst>
          </p:cNvPr>
          <p:cNvSpPr txBox="1"/>
          <p:nvPr/>
        </p:nvSpPr>
        <p:spPr>
          <a:xfrm>
            <a:off x="5903259" y="1629539"/>
            <a:ext cx="6145305" cy="4611455"/>
          </a:xfrm>
          <a:prstGeom prst="rect">
            <a:avLst/>
          </a:prstGeom>
          <a:noFill/>
          <a:ln>
            <a:solidFill>
              <a:schemeClr val="accent1">
                <a:lumMod val="50000"/>
              </a:schemeClr>
            </a:solidFill>
          </a:ln>
        </p:spPr>
        <p:txBody>
          <a:bodyPr wrap="square">
            <a:spAutoFit/>
          </a:bodyPr>
          <a:lstStyle/>
          <a:p>
            <a:pPr>
              <a:lnSpc>
                <a:spcPct val="150000"/>
              </a:lnSpc>
            </a:pPr>
            <a:r>
              <a:rPr lang="en-US" sz="1800" b="1" dirty="0">
                <a:solidFill>
                  <a:schemeClr val="accent1">
                    <a:lumMod val="50000"/>
                  </a:schemeClr>
                </a:solidFill>
              </a:rPr>
              <a:t>Key Inspection Points in the Energy System</a:t>
            </a:r>
          </a:p>
          <a:p>
            <a:pPr marL="342900" indent="-342900">
              <a:lnSpc>
                <a:spcPct val="150000"/>
              </a:lnSpc>
              <a:buFont typeface="Arial" panose="020B0604020202020204" pitchFamily="34" charset="0"/>
              <a:buChar char="•"/>
            </a:pPr>
            <a:r>
              <a:rPr lang="en-US" sz="1800" b="1" dirty="0"/>
              <a:t>Steam system</a:t>
            </a:r>
            <a:r>
              <a:rPr lang="en-US" sz="1800" dirty="0"/>
              <a:t>: check steam traps, leaks, pressure regulators, and gas filters.</a:t>
            </a:r>
          </a:p>
          <a:p>
            <a:pPr marL="342900" indent="-342900">
              <a:lnSpc>
                <a:spcPct val="150000"/>
              </a:lnSpc>
              <a:buFont typeface="Arial" panose="020B0604020202020204" pitchFamily="34" charset="0"/>
              <a:buChar char="•"/>
            </a:pPr>
            <a:r>
              <a:rPr lang="en-US" sz="1800" b="1" dirty="0"/>
              <a:t>Compressed air</a:t>
            </a:r>
            <a:r>
              <a:rPr lang="en-US" sz="1800" dirty="0"/>
              <a:t>: check oil filters, safety valves, leaks, and water drainage from tanks.</a:t>
            </a:r>
          </a:p>
          <a:p>
            <a:pPr marL="342900" indent="-342900">
              <a:lnSpc>
                <a:spcPct val="150000"/>
              </a:lnSpc>
              <a:buFont typeface="Arial" panose="020B0604020202020204" pitchFamily="34" charset="0"/>
              <a:buChar char="•"/>
            </a:pPr>
            <a:r>
              <a:rPr lang="en-US" sz="1800" b="1" dirty="0"/>
              <a:t>Chiller</a:t>
            </a:r>
            <a:r>
              <a:rPr lang="en-US" sz="1800" dirty="0"/>
              <a:t>: check pressure cutoff – evaporation, gas refilling, cooling fans.</a:t>
            </a:r>
          </a:p>
          <a:p>
            <a:pPr marL="342900" indent="-342900">
              <a:lnSpc>
                <a:spcPct val="150000"/>
              </a:lnSpc>
              <a:buFont typeface="Arial" panose="020B0604020202020204" pitchFamily="34" charset="0"/>
              <a:buChar char="•"/>
            </a:pPr>
            <a:r>
              <a:rPr lang="en-US" sz="1800" b="1" dirty="0"/>
              <a:t>Pump/fan/motor</a:t>
            </a:r>
            <a:r>
              <a:rPr lang="en-US" sz="1800" dirty="0"/>
              <a:t>: inspect bearings, vibration, lubrication, and shaft alignment.</a:t>
            </a:r>
          </a:p>
          <a:p>
            <a:pPr marL="342900" indent="-342900">
              <a:lnSpc>
                <a:spcPct val="150000"/>
              </a:lnSpc>
              <a:buFont typeface="Arial" panose="020B0604020202020204" pitchFamily="34" charset="0"/>
              <a:buChar char="•"/>
            </a:pPr>
            <a:r>
              <a:rPr lang="en-US" sz="1800" b="1" dirty="0"/>
              <a:t>Lighting</a:t>
            </a:r>
            <a:r>
              <a:rPr lang="en-US" sz="1800" dirty="0"/>
              <a:t>: replace broken bulbs, check control and sensor systems.</a:t>
            </a:r>
          </a:p>
        </p:txBody>
      </p:sp>
    </p:spTree>
    <p:extLst>
      <p:ext uri="{BB962C8B-B14F-4D97-AF65-F5344CB8AC3E}">
        <p14:creationId xmlns:p14="http://schemas.microsoft.com/office/powerpoint/2010/main" val="3204208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E7616-4FC4-A8F6-D0BB-8DD3AF816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67E629-610E-1264-BD38-D46A9B09A892}"/>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 in the world</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5101013F-63B8-D806-1029-6B1EDE6CDFD9}"/>
              </a:ext>
            </a:extLst>
          </p:cNvPr>
          <p:cNvSpPr txBox="1"/>
          <p:nvPr/>
        </p:nvSpPr>
        <p:spPr>
          <a:xfrm>
            <a:off x="609600" y="1325524"/>
            <a:ext cx="6100354" cy="379656"/>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endParaRPr lang="en-VN" sz="1800" dirty="0">
              <a:solidFill>
                <a:schemeClr val="accent1">
                  <a:lumMod val="50000"/>
                </a:schemeClr>
              </a:solidFill>
              <a:latin typeface="+mn-lt"/>
            </a:endParaRPr>
          </a:p>
        </p:txBody>
      </p:sp>
      <p:sp>
        <p:nvSpPr>
          <p:cNvPr id="9" name="TextBox 8">
            <a:extLst>
              <a:ext uri="{FF2B5EF4-FFF2-40B4-BE49-F238E27FC236}">
                <a16:creationId xmlns:a16="http://schemas.microsoft.com/office/drawing/2014/main" id="{5D3EF7CE-F47A-F3FE-9D6E-A70267C543B2}"/>
              </a:ext>
            </a:extLst>
          </p:cNvPr>
          <p:cNvSpPr txBox="1"/>
          <p:nvPr/>
        </p:nvSpPr>
        <p:spPr>
          <a:xfrm>
            <a:off x="609600" y="1842007"/>
            <a:ext cx="11473543" cy="2706190"/>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Technology description</a:t>
            </a:r>
          </a:p>
          <a:p>
            <a:pPr algn="l" fontAlgn="base">
              <a:spcAft>
                <a:spcPts val="900"/>
              </a:spcAft>
            </a:pPr>
            <a:r>
              <a:rPr lang="en-US" sz="1800" b="0" i="0" dirty="0">
                <a:solidFill>
                  <a:srgbClr val="000000"/>
                </a:solidFill>
                <a:effectLst/>
                <a:latin typeface="+mn-lt"/>
              </a:rPr>
              <a:t>Pyrolysis is the breakdown of material at high temperatures in the absence of oxygen. Pyrolysis can be used to convert mixed plastic waste into liquid hydrocarbons, which can be used again by the petrochemical industry.</a:t>
            </a:r>
          </a:p>
          <a:p>
            <a:pPr algn="l" fontAlgn="base">
              <a:spcAft>
                <a:spcPts val="900"/>
              </a:spcAft>
            </a:pPr>
            <a:r>
              <a:rPr lang="en-US" sz="1800" b="1" i="0" dirty="0">
                <a:solidFill>
                  <a:schemeClr val="accent1">
                    <a:lumMod val="50000"/>
                  </a:schemeClr>
                </a:solidFill>
                <a:effectLst/>
                <a:latin typeface="+mn-lt"/>
              </a:rPr>
              <a:t>Relevance for net zero</a:t>
            </a:r>
          </a:p>
          <a:p>
            <a:pPr algn="l" fontAlgn="base">
              <a:spcAft>
                <a:spcPts val="900"/>
              </a:spcAft>
            </a:pPr>
            <a:r>
              <a:rPr lang="en-US" sz="1800" b="0" i="0" dirty="0">
                <a:solidFill>
                  <a:srgbClr val="000000"/>
                </a:solidFill>
                <a:effectLst/>
                <a:latin typeface="+mn-lt"/>
              </a:rPr>
              <a:t>Improved recycling would help reduce the need for virgin production and can reduce downcycling in which a material is recycled into a lower value end. However, </a:t>
            </a:r>
            <a:r>
              <a:rPr lang="en-US" sz="1800" b="0" i="0" dirty="0" err="1">
                <a:solidFill>
                  <a:srgbClr val="000000"/>
                </a:solidFill>
                <a:effectLst/>
                <a:latin typeface="+mn-lt"/>
              </a:rPr>
              <a:t>behavioural</a:t>
            </a:r>
            <a:r>
              <a:rPr lang="en-US" sz="1800" b="0" i="0" dirty="0">
                <a:solidFill>
                  <a:srgbClr val="000000"/>
                </a:solidFill>
                <a:effectLst/>
                <a:latin typeface="+mn-lt"/>
              </a:rPr>
              <a:t> barriers also need to be overcome to increase plastics collection rates, and secondary production is unlikely to ever fully replace the need for primary production.</a:t>
            </a:r>
          </a:p>
        </p:txBody>
      </p:sp>
      <p:pic>
        <p:nvPicPr>
          <p:cNvPr id="1026" name="Picture 2">
            <a:extLst>
              <a:ext uri="{FF2B5EF4-FFF2-40B4-BE49-F238E27FC236}">
                <a16:creationId xmlns:a16="http://schemas.microsoft.com/office/drawing/2014/main" id="{CAA18B7D-3777-FE02-5D1E-2E9F8CD982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205" y="4141442"/>
            <a:ext cx="8823959" cy="244152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6F225D7-B49E-88E0-49BC-1882326BA6CC}"/>
              </a:ext>
            </a:extLst>
          </p:cNvPr>
          <p:cNvSpPr txBox="1"/>
          <p:nvPr/>
        </p:nvSpPr>
        <p:spPr>
          <a:xfrm>
            <a:off x="8161018" y="6429077"/>
            <a:ext cx="3615146" cy="307777"/>
          </a:xfrm>
          <a:prstGeom prst="rect">
            <a:avLst/>
          </a:prstGeom>
          <a:noFill/>
        </p:spPr>
        <p:txBody>
          <a:bodyPr wrap="square">
            <a:spAutoFit/>
          </a:bodyPr>
          <a:lstStyle/>
          <a:p>
            <a:r>
              <a:rPr lang="en-US" sz="1400" b="0" i="0" dirty="0">
                <a:solidFill>
                  <a:srgbClr val="333333"/>
                </a:solidFill>
                <a:effectLst/>
                <a:latin typeface="+mn-lt"/>
              </a:rPr>
              <a:t>Credit: Alex </a:t>
            </a:r>
            <a:r>
              <a:rPr lang="en-US" sz="1400" b="0" i="0" dirty="0" err="1">
                <a:solidFill>
                  <a:srgbClr val="333333"/>
                </a:solidFill>
                <a:effectLst/>
                <a:latin typeface="+mn-lt"/>
              </a:rPr>
              <a:t>Tullo</a:t>
            </a:r>
            <a:r>
              <a:rPr lang="en-US" sz="1400" b="0" i="0" dirty="0">
                <a:solidFill>
                  <a:srgbClr val="333333"/>
                </a:solidFill>
                <a:effectLst/>
                <a:latin typeface="+mn-lt"/>
              </a:rPr>
              <a:t>/Will Ludwig/C&amp;EN</a:t>
            </a:r>
            <a:endParaRPr lang="en-VN" sz="1400" dirty="0">
              <a:latin typeface="+mn-lt"/>
            </a:endParaRPr>
          </a:p>
        </p:txBody>
      </p:sp>
    </p:spTree>
    <p:extLst>
      <p:ext uri="{BB962C8B-B14F-4D97-AF65-F5344CB8AC3E}">
        <p14:creationId xmlns:p14="http://schemas.microsoft.com/office/powerpoint/2010/main" val="105902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2C0B9-4294-6324-8AD4-59A6EF9FF9A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5C7B3E8-B6FD-A4AF-1D26-3F1993CBFBAD}"/>
              </a:ext>
            </a:extLst>
          </p:cNvPr>
          <p:cNvSpPr txBox="1"/>
          <p:nvPr/>
        </p:nvSpPr>
        <p:spPr>
          <a:xfrm>
            <a:off x="609600" y="1325524"/>
            <a:ext cx="6100354" cy="954300"/>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p>
          <a:p>
            <a:br>
              <a:rPr lang="en-US" sz="1800" b="0" i="0" dirty="0">
                <a:solidFill>
                  <a:srgbClr val="000000"/>
                </a:solidFill>
                <a:effectLst/>
                <a:latin typeface="+mn-lt"/>
              </a:rPr>
            </a:br>
            <a:endParaRPr lang="en-VN" sz="1800" dirty="0">
              <a:latin typeface="+mn-lt"/>
            </a:endParaRPr>
          </a:p>
        </p:txBody>
      </p:sp>
      <p:sp>
        <p:nvSpPr>
          <p:cNvPr id="9" name="TextBox 8">
            <a:extLst>
              <a:ext uri="{FF2B5EF4-FFF2-40B4-BE49-F238E27FC236}">
                <a16:creationId xmlns:a16="http://schemas.microsoft.com/office/drawing/2014/main" id="{08618ACD-FC72-9331-7A2F-C08F82D20A59}"/>
              </a:ext>
            </a:extLst>
          </p:cNvPr>
          <p:cNvSpPr txBox="1"/>
          <p:nvPr/>
        </p:nvSpPr>
        <p:spPr>
          <a:xfrm>
            <a:off x="609599" y="1769571"/>
            <a:ext cx="6474823" cy="3041858"/>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Initiatives</a:t>
            </a:r>
            <a:endParaRPr lang="en-US" sz="1800" b="1" dirty="0">
              <a:solidFill>
                <a:schemeClr val="accent1">
                  <a:lumMod val="50000"/>
                </a:schemeClr>
              </a:solidFill>
              <a:latin typeface="+mn-lt"/>
            </a:endParaRPr>
          </a:p>
          <a:p>
            <a:pPr marL="285750" indent="-285750" algn="l" fontAlgn="base">
              <a:spcAft>
                <a:spcPts val="450"/>
              </a:spcAft>
              <a:buFont typeface="Arial" panose="020B0604020202020204" pitchFamily="34" charset="0"/>
              <a:buChar char="•"/>
            </a:pPr>
            <a:r>
              <a:rPr lang="en-US" sz="1800" b="0" i="0" dirty="0">
                <a:solidFill>
                  <a:srgbClr val="000000"/>
                </a:solidFill>
                <a:effectLst/>
                <a:latin typeface="+mn-lt"/>
              </a:rPr>
              <a:t>Norwegian company </a:t>
            </a:r>
            <a:r>
              <a:rPr lang="en-US" sz="1800" b="0" i="0" dirty="0" err="1">
                <a:solidFill>
                  <a:srgbClr val="000000"/>
                </a:solidFill>
                <a:effectLst/>
                <a:latin typeface="+mn-lt"/>
              </a:rPr>
              <a:t>Quantafuel</a:t>
            </a:r>
            <a:r>
              <a:rPr lang="en-US" sz="1800" b="0" i="0" dirty="0">
                <a:solidFill>
                  <a:srgbClr val="000000"/>
                </a:solidFill>
                <a:effectLst/>
                <a:latin typeface="+mn-lt"/>
              </a:rPr>
              <a:t> has developed a technology that combines pyrolysis with catalysis to convert mixed plastic wastes to synthetic fuels. Its first commercial plant started operating in late 2019 in Denmark and will process 18 kt of plastic waste a year. The company has backing from companies such as major chemical producer BASF.</a:t>
            </a:r>
            <a:endParaRPr lang="en-US" sz="1800" u="none" strike="noStrike" dirty="0">
              <a:latin typeface="+mn-lt"/>
            </a:endParaRPr>
          </a:p>
          <a:p>
            <a:pPr marL="285750" indent="-285750" algn="l" fontAlgn="base">
              <a:spcAft>
                <a:spcPts val="450"/>
              </a:spcAft>
              <a:buFont typeface="Arial" panose="020B0604020202020204" pitchFamily="34" charset="0"/>
              <a:buChar char="•"/>
            </a:pPr>
            <a:r>
              <a:rPr lang="en-US" sz="1800" b="1" i="0" dirty="0">
                <a:solidFill>
                  <a:srgbClr val="000000"/>
                </a:solidFill>
                <a:effectLst/>
                <a:latin typeface="+mn-lt"/>
              </a:rPr>
              <a:t>Japan:</a:t>
            </a:r>
            <a:r>
              <a:rPr lang="en-US" sz="1800" b="0" i="0" dirty="0">
                <a:solidFill>
                  <a:srgbClr val="000000"/>
                </a:solidFill>
                <a:effectLst/>
                <a:latin typeface="+mn-lt"/>
              </a:rPr>
              <a:t> Development of Technology for Producing Raw Materials for Plastics Using CO2 and Other Sources: NA </a:t>
            </a:r>
          </a:p>
        </p:txBody>
      </p:sp>
      <p:pic>
        <p:nvPicPr>
          <p:cNvPr id="2050" name="Picture 2" descr="Skive Plant Quantafuel">
            <a:extLst>
              <a:ext uri="{FF2B5EF4-FFF2-40B4-BE49-F238E27FC236}">
                <a16:creationId xmlns:a16="http://schemas.microsoft.com/office/drawing/2014/main" id="{1070407F-ED80-4795-88B1-D85B11F67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587" y="1325524"/>
            <a:ext cx="3770811" cy="2515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CC6448B-0A3E-FE60-FF55-4946FAFAE78C}"/>
              </a:ext>
            </a:extLst>
          </p:cNvPr>
          <p:cNvSpPr txBox="1"/>
          <p:nvPr/>
        </p:nvSpPr>
        <p:spPr>
          <a:xfrm>
            <a:off x="7811587" y="3876476"/>
            <a:ext cx="3770811" cy="523220"/>
          </a:xfrm>
          <a:prstGeom prst="rect">
            <a:avLst/>
          </a:prstGeom>
          <a:noFill/>
        </p:spPr>
        <p:txBody>
          <a:bodyPr wrap="square">
            <a:spAutoFit/>
          </a:bodyPr>
          <a:lstStyle/>
          <a:p>
            <a:r>
              <a:rPr lang="en-US" sz="1400" dirty="0" err="1"/>
              <a:t>Quantafuel’s</a:t>
            </a:r>
            <a:r>
              <a:rPr lang="en-US" sz="1400" dirty="0"/>
              <a:t> Plastic-to-liquid (</a:t>
            </a:r>
            <a:r>
              <a:rPr lang="en-US" sz="1400" dirty="0" err="1"/>
              <a:t>Ptl</a:t>
            </a:r>
            <a:r>
              <a:rPr lang="en-US" sz="1400" dirty="0"/>
              <a:t>) plant in Skive is the first of its kind in the world.</a:t>
            </a:r>
            <a:endParaRPr lang="en-VN" sz="1400" dirty="0"/>
          </a:p>
        </p:txBody>
      </p:sp>
      <p:pic>
        <p:nvPicPr>
          <p:cNvPr id="2052" name="Picture 4" descr="Development of Technology for Producing Raw Materials for Plastics Using CO2 and Other Sources">
            <a:extLst>
              <a:ext uri="{FF2B5EF4-FFF2-40B4-BE49-F238E27FC236}">
                <a16:creationId xmlns:a16="http://schemas.microsoft.com/office/drawing/2014/main" id="{F61C285F-C6BA-8FC3-24E1-8C12992143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7118" y="4399696"/>
            <a:ext cx="4145280" cy="23252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D79009A-F1AD-939E-0026-F1A75AE60FE2}"/>
              </a:ext>
            </a:extLst>
          </p:cNvPr>
          <p:cNvSpPr txBox="1"/>
          <p:nvPr/>
        </p:nvSpPr>
        <p:spPr>
          <a:xfrm>
            <a:off x="5704109" y="6325200"/>
            <a:ext cx="1733009" cy="307777"/>
          </a:xfrm>
          <a:prstGeom prst="rect">
            <a:avLst/>
          </a:prstGeom>
          <a:noFill/>
        </p:spPr>
        <p:txBody>
          <a:bodyPr wrap="square">
            <a:spAutoFit/>
          </a:bodyPr>
          <a:lstStyle/>
          <a:p>
            <a:r>
              <a:rPr lang="en-US" sz="1400" dirty="0"/>
              <a:t>Source: </a:t>
            </a:r>
            <a:r>
              <a:rPr lang="en-US" sz="1400" dirty="0">
                <a:hlinkClick r:id="rId5"/>
              </a:rPr>
              <a:t>NEDO</a:t>
            </a:r>
            <a:endParaRPr lang="en-VN" sz="1400" dirty="0"/>
          </a:p>
        </p:txBody>
      </p:sp>
      <p:sp>
        <p:nvSpPr>
          <p:cNvPr id="6" name="Title 1">
            <a:extLst>
              <a:ext uri="{FF2B5EF4-FFF2-40B4-BE49-F238E27FC236}">
                <a16:creationId xmlns:a16="http://schemas.microsoft.com/office/drawing/2014/main" id="{2D0A1B57-013B-9F1A-6FCE-8EE225238B2F}"/>
              </a:ext>
            </a:extLst>
          </p:cNvPr>
          <p:cNvSpPr>
            <a:spLocks noGrp="1"/>
          </p:cNvSpPr>
          <p:nvPr>
            <p:ph type="title"/>
          </p:nvPr>
        </p:nvSpPr>
        <p:spPr>
          <a:xfrm>
            <a:off x="609600" y="533400"/>
            <a:ext cx="10972800" cy="495300"/>
          </a:xfrm>
        </p:spPr>
        <p:txBody>
          <a:bodyPr>
            <a:noAutofit/>
          </a:bodyPr>
          <a:lstStyle/>
          <a:p>
            <a:r>
              <a:rPr lang="en-US" b="1" dirty="0">
                <a:solidFill>
                  <a:schemeClr val="accent1">
                    <a:lumMod val="50000"/>
                  </a:schemeClr>
                </a:solidFill>
                <a:effectLst/>
                <a:latin typeface="+mn-lt"/>
              </a:rPr>
              <a:t>EEMs in the Plastic Industry in the world</a:t>
            </a:r>
            <a:endParaRPr lang="en-US" dirty="0">
              <a:solidFill>
                <a:schemeClr val="accent1">
                  <a:lumMod val="50000"/>
                </a:schemeClr>
              </a:solidFill>
            </a:endParaRPr>
          </a:p>
        </p:txBody>
      </p:sp>
    </p:spTree>
    <p:extLst>
      <p:ext uri="{BB962C8B-B14F-4D97-AF65-F5344CB8AC3E}">
        <p14:creationId xmlns:p14="http://schemas.microsoft.com/office/powerpoint/2010/main" val="19664502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CBCF8-855C-2CB2-C733-AF31322EE2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C2D40D-DC6E-5DE2-72B8-7A0532AF0491}"/>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71C41479-A4C3-C575-EC3D-78B538F582AF}"/>
              </a:ext>
            </a:extLst>
          </p:cNvPr>
          <p:cNvSpPr txBox="1"/>
          <p:nvPr/>
        </p:nvSpPr>
        <p:spPr>
          <a:xfrm>
            <a:off x="609600" y="1325524"/>
            <a:ext cx="6100354" cy="954300"/>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p>
          <a:p>
            <a:br>
              <a:rPr lang="en-US" sz="1800" b="0" i="0" dirty="0">
                <a:solidFill>
                  <a:srgbClr val="000000"/>
                </a:solidFill>
                <a:effectLst/>
                <a:latin typeface="+mn-lt"/>
              </a:rPr>
            </a:br>
            <a:endParaRPr lang="en-VN" sz="1800" dirty="0">
              <a:latin typeface="+mn-lt"/>
            </a:endParaRPr>
          </a:p>
        </p:txBody>
      </p:sp>
      <p:sp>
        <p:nvSpPr>
          <p:cNvPr id="9" name="TextBox 8">
            <a:extLst>
              <a:ext uri="{FF2B5EF4-FFF2-40B4-BE49-F238E27FC236}">
                <a16:creationId xmlns:a16="http://schemas.microsoft.com/office/drawing/2014/main" id="{CF7D5521-415C-C344-0B16-A531306D7804}"/>
              </a:ext>
            </a:extLst>
          </p:cNvPr>
          <p:cNvSpPr txBox="1"/>
          <p:nvPr/>
        </p:nvSpPr>
        <p:spPr>
          <a:xfrm>
            <a:off x="609600" y="1802674"/>
            <a:ext cx="11473543" cy="3093154"/>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Initiatives</a:t>
            </a:r>
            <a:endParaRPr lang="en-US" sz="1800" b="1" dirty="0">
              <a:solidFill>
                <a:schemeClr val="accent1">
                  <a:lumMod val="50000"/>
                </a:schemeClr>
              </a:solidFill>
              <a:latin typeface="+mn-lt"/>
            </a:endParaRPr>
          </a:p>
          <a:p>
            <a:pPr marL="285750" indent="-285750" algn="l" fontAlgn="base">
              <a:spcAft>
                <a:spcPts val="900"/>
              </a:spcAft>
              <a:buFont typeface="Arial" panose="020B0604020202020204" pitchFamily="34" charset="0"/>
              <a:buChar char="•"/>
            </a:pPr>
            <a:r>
              <a:rPr lang="en-US" sz="1800" b="1" i="0" dirty="0">
                <a:solidFill>
                  <a:srgbClr val="000000"/>
                </a:solidFill>
                <a:effectLst/>
                <a:latin typeface="+mn-lt"/>
              </a:rPr>
              <a:t>The Finish </a:t>
            </a:r>
            <a:r>
              <a:rPr lang="en-US" sz="1800" b="0" i="0" dirty="0">
                <a:solidFill>
                  <a:srgbClr val="000000"/>
                </a:solidFill>
                <a:effectLst/>
                <a:latin typeface="+mn-lt"/>
              </a:rPr>
              <a:t>refining company Neste announced in 2019 partnerships with Germany waste management company </a:t>
            </a:r>
            <a:r>
              <a:rPr lang="en-US" sz="1800" b="0" i="0" dirty="0" err="1">
                <a:solidFill>
                  <a:srgbClr val="000000"/>
                </a:solidFill>
                <a:effectLst/>
                <a:latin typeface="+mn-lt"/>
              </a:rPr>
              <a:t>Remondis</a:t>
            </a:r>
            <a:r>
              <a:rPr lang="en-US" sz="1800" b="0" i="0" dirty="0">
                <a:solidFill>
                  <a:srgbClr val="000000"/>
                </a:solidFill>
                <a:effectLst/>
                <a:latin typeface="+mn-lt"/>
              </a:rPr>
              <a:t> and Belgian recycler Ravago in order to develop thermochemical recycling technologies. The project aims to process over 1Mt of waste plastics per year by 2030 onwards. In 2023, a range of companies including Neste applied pyrolysis in production of PEX pipes. </a:t>
            </a:r>
          </a:p>
          <a:p>
            <a:pPr marL="285750" indent="-285750" algn="l" fontAlgn="base">
              <a:spcAft>
                <a:spcPts val="450"/>
              </a:spcAft>
              <a:buFont typeface="Arial" panose="020B0604020202020204" pitchFamily="34" charset="0"/>
              <a:buChar char="•"/>
            </a:pPr>
            <a:r>
              <a:rPr lang="en-US" sz="1800" b="0" i="0" dirty="0">
                <a:solidFill>
                  <a:srgbClr val="000000"/>
                </a:solidFill>
                <a:effectLst/>
                <a:latin typeface="+mn-lt"/>
              </a:rPr>
              <a:t>The Thermal Anaerobic Conversion (TAC) technology, which was developed by UK-based company Plastic Energy and converts end-of-life plastics to oil (called </a:t>
            </a:r>
            <a:r>
              <a:rPr lang="en-US" sz="1800" b="0" i="0" dirty="0" err="1">
                <a:solidFill>
                  <a:srgbClr val="000000"/>
                </a:solidFill>
                <a:effectLst/>
                <a:latin typeface="+mn-lt"/>
              </a:rPr>
              <a:t>Tacoil</a:t>
            </a:r>
            <a:r>
              <a:rPr lang="en-US" sz="1800" b="0" i="0" dirty="0">
                <a:solidFill>
                  <a:srgbClr val="000000"/>
                </a:solidFill>
                <a:effectLst/>
                <a:latin typeface="+mn-lt"/>
              </a:rPr>
              <a:t>), is in use at two commercial-scale plants in Spain (operational since 2014 and 2017). Plans are underway to develop another plant in Netherlands in cooperation with Saudi Arabian company SABIC, as well as a plant in Malaysia in partnership with Petronas. </a:t>
            </a:r>
          </a:p>
        </p:txBody>
      </p:sp>
    </p:spTree>
    <p:extLst>
      <p:ext uri="{BB962C8B-B14F-4D97-AF65-F5344CB8AC3E}">
        <p14:creationId xmlns:p14="http://schemas.microsoft.com/office/powerpoint/2010/main" val="12677751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VN" dirty="0">
                <a:solidFill>
                  <a:schemeClr val="accent4">
                    <a:lumMod val="50000"/>
                  </a:schemeClr>
                </a:solidFill>
              </a:rPr>
              <a:t>Q &amp; A</a:t>
            </a: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1536700"/>
            <a:ext cx="73152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156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D5CA2-16DC-1F73-F220-5D3E61A5FC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AFC186-1E77-3CB3-04B6-2FDCAE1A56E5}"/>
              </a:ext>
            </a:extLst>
          </p:cNvPr>
          <p:cNvSpPr>
            <a:spLocks noGrp="1"/>
          </p:cNvSpPr>
          <p:nvPr>
            <p:ph type="title"/>
          </p:nvPr>
        </p:nvSpPr>
        <p:spPr/>
        <p:txBody>
          <a:bodyPr>
            <a:noAutofit/>
          </a:bodyPr>
          <a:lstStyle/>
          <a:p>
            <a:r>
              <a:rPr lang="en-US" dirty="0">
                <a:solidFill>
                  <a:schemeClr val="accent1">
                    <a:lumMod val="50000"/>
                  </a:schemeClr>
                </a:solidFill>
              </a:rPr>
              <a:t>Conclusion and </a:t>
            </a:r>
            <a:r>
              <a:rPr lang="en-US">
                <a:solidFill>
                  <a:schemeClr val="accent1">
                    <a:lumMod val="50000"/>
                  </a:schemeClr>
                </a:solidFill>
              </a:rPr>
              <a:t>Recommendations:</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F048B9C-37E0-77B7-9FA1-EB75BF11E8E7}"/>
              </a:ext>
            </a:extLst>
          </p:cNvPr>
          <p:cNvSpPr>
            <a:spLocks noGrp="1" noChangeArrowheads="1"/>
          </p:cNvSpPr>
          <p:nvPr>
            <p:ph type="body" idx="1"/>
          </p:nvPr>
        </p:nvSpPr>
        <p:spPr bwMode="auto">
          <a:xfrm>
            <a:off x="609600" y="1366843"/>
            <a:ext cx="10972800" cy="3931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buNone/>
            </a:pPr>
            <a:r>
              <a:rPr lang="en-US" sz="1800" b="1" dirty="0"/>
              <a:t>Conclusion:</a:t>
            </a:r>
          </a:p>
          <a:p>
            <a:pPr>
              <a:lnSpc>
                <a:spcPct val="150000"/>
              </a:lnSpc>
              <a:buFont typeface="Arial" panose="020B0604020202020204" pitchFamily="34" charset="0"/>
              <a:buChar char="•"/>
            </a:pPr>
            <a:r>
              <a:rPr lang="en-US" sz="1800" dirty="0"/>
              <a:t>Energy conservation in the plastic industry not only helps reduce costs but also protects the environment, aligning with the trend toward sustainable production.</a:t>
            </a:r>
          </a:p>
          <a:p>
            <a:pPr marL="186262" indent="0">
              <a:lnSpc>
                <a:spcPct val="150000"/>
              </a:lnSpc>
              <a:buNone/>
            </a:pPr>
            <a:r>
              <a:rPr lang="en-US" sz="1800" b="1" dirty="0"/>
              <a:t>Recommendations:</a:t>
            </a:r>
          </a:p>
          <a:p>
            <a:pPr>
              <a:lnSpc>
                <a:spcPct val="150000"/>
              </a:lnSpc>
              <a:spcBef>
                <a:spcPts val="900"/>
              </a:spcBef>
              <a:buFont typeface="Arial" panose="020B0604020202020204" pitchFamily="34" charset="0"/>
              <a:buChar char="•"/>
            </a:pPr>
            <a:r>
              <a:rPr lang="en-US" sz="1800" dirty="0"/>
              <a:t>Businesses need to invest in modern technology and effective energy management systems.</a:t>
            </a:r>
          </a:p>
          <a:p>
            <a:pPr>
              <a:lnSpc>
                <a:spcPct val="150000"/>
              </a:lnSpc>
              <a:spcBef>
                <a:spcPts val="900"/>
              </a:spcBef>
              <a:buFont typeface="Arial" panose="020B0604020202020204" pitchFamily="34" charset="0"/>
              <a:buChar char="•"/>
            </a:pPr>
            <a:r>
              <a:rPr lang="en-US" sz="1800" dirty="0"/>
              <a:t>The government should support policies, incentives, and loans to encourage businesses to transition to more efficient technologies.</a:t>
            </a:r>
          </a:p>
          <a:p>
            <a:pPr>
              <a:lnSpc>
                <a:spcPct val="150000"/>
              </a:lnSpc>
              <a:spcBef>
                <a:spcPts val="900"/>
              </a:spcBef>
              <a:buFont typeface="Arial" panose="020B0604020202020204" pitchFamily="34" charset="0"/>
              <a:buChar char="•"/>
            </a:pPr>
            <a:r>
              <a:rPr lang="en-US" sz="1800" dirty="0"/>
              <a:t>Enhance workforce training on energy-saving practices and efficient usage.</a:t>
            </a:r>
          </a:p>
        </p:txBody>
      </p:sp>
      <p:sp>
        <p:nvSpPr>
          <p:cNvPr id="5" name="TextBox 4">
            <a:extLst>
              <a:ext uri="{FF2B5EF4-FFF2-40B4-BE49-F238E27FC236}">
                <a16:creationId xmlns:a16="http://schemas.microsoft.com/office/drawing/2014/main" id="{53E134F1-1242-3274-7E13-607ACF77D8C7}"/>
              </a:ext>
            </a:extLst>
          </p:cNvPr>
          <p:cNvSpPr txBox="1"/>
          <p:nvPr/>
        </p:nvSpPr>
        <p:spPr>
          <a:xfrm>
            <a:off x="1003300" y="5491157"/>
            <a:ext cx="10401300" cy="400110"/>
          </a:xfrm>
          <a:prstGeom prst="rect">
            <a:avLst/>
          </a:prstGeom>
          <a:noFill/>
        </p:spPr>
        <p:txBody>
          <a:bodyPr wrap="square">
            <a:spAutoFit/>
          </a:bodyPr>
          <a:lstStyle/>
          <a:p>
            <a:r>
              <a:rPr lang="en-US" sz="2000" b="1" kern="1200" dirty="0">
                <a:solidFill>
                  <a:schemeClr val="accent4">
                    <a:lumMod val="50000"/>
                  </a:schemeClr>
                </a:solidFill>
                <a:effectLst/>
                <a:latin typeface="+mn-lt"/>
                <a:ea typeface="Times New Roman" panose="02020603050405020304" pitchFamily="18" charset="0"/>
              </a:rPr>
              <a:t>THERE ARE SUBSTANTIAL OPPORTUNITIES FOR SIGNIFICANTLY IMPROVING EE” </a:t>
            </a:r>
            <a:endParaRPr lang="en-VN" b="1" dirty="0">
              <a:solidFill>
                <a:schemeClr val="accent4">
                  <a:lumMod val="50000"/>
                </a:schemeClr>
              </a:solidFill>
              <a:latin typeface="+mn-lt"/>
            </a:endParaRPr>
          </a:p>
        </p:txBody>
      </p:sp>
    </p:spTree>
    <p:extLst>
      <p:ext uri="{BB962C8B-B14F-4D97-AF65-F5344CB8AC3E}">
        <p14:creationId xmlns:p14="http://schemas.microsoft.com/office/powerpoint/2010/main" val="3229412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3</a:t>
            </a:fld>
            <a:endParaRPr lang="en-GB"/>
          </a:p>
        </p:txBody>
      </p:sp>
      <p:sp>
        <p:nvSpPr>
          <p:cNvPr id="7" name="Content Placeholder 2">
            <a:extLst>
              <a:ext uri="{FF2B5EF4-FFF2-40B4-BE49-F238E27FC236}">
                <a16:creationId xmlns:a16="http://schemas.microsoft.com/office/drawing/2014/main" id="{2D1468F1-3A83-48AD-8AE1-6CAE0F2D7266}"/>
              </a:ext>
            </a:extLst>
          </p:cNvPr>
          <p:cNvSpPr>
            <a:spLocks noGrp="1"/>
          </p:cNvSpPr>
          <p:nvPr>
            <p:ph idx="1"/>
          </p:nvPr>
        </p:nvSpPr>
        <p:spPr>
          <a:xfrm>
            <a:off x="609600" y="1430078"/>
            <a:ext cx="10972800" cy="4747450"/>
          </a:xfrm>
        </p:spPr>
        <p:txBody>
          <a:bodyPr>
            <a:normAutofit fontScale="77500" lnSpcReduction="2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en-US" dirty="0"/>
              <a:t>As of 2023, Vietnam has </a:t>
            </a:r>
            <a:r>
              <a:rPr lang="en-US" dirty="0">
                <a:solidFill>
                  <a:srgbClr val="C00000"/>
                </a:solidFill>
              </a:rPr>
              <a:t>3,491</a:t>
            </a:r>
            <a:r>
              <a:rPr lang="en-US" dirty="0"/>
              <a:t> designated energy users (DEUs) with a total energy consumption of approximately </a:t>
            </a:r>
            <a:r>
              <a:rPr lang="en-US" dirty="0">
                <a:solidFill>
                  <a:srgbClr val="C00000"/>
                </a:solidFill>
              </a:rPr>
              <a:t>40,586,299</a:t>
            </a:r>
            <a:r>
              <a:rPr lang="en-US" dirty="0"/>
              <a:t> TOE. Among them, the industrial sector accounts for the majority, with </a:t>
            </a:r>
            <a:r>
              <a:rPr lang="en-US" dirty="0">
                <a:solidFill>
                  <a:srgbClr val="C00000"/>
                </a:solidFill>
              </a:rPr>
              <a:t>2,864</a:t>
            </a:r>
            <a:r>
              <a:rPr lang="en-US" dirty="0"/>
              <a:t> establishments consuming around </a:t>
            </a:r>
            <a:r>
              <a:rPr lang="en-US" dirty="0">
                <a:solidFill>
                  <a:srgbClr val="C00000"/>
                </a:solidFill>
              </a:rPr>
              <a:t>39,583,611</a:t>
            </a:r>
            <a:r>
              <a:rPr lang="en-US" dirty="0"/>
              <a:t> TOE (</a:t>
            </a:r>
            <a:r>
              <a:rPr lang="en-US" dirty="0">
                <a:solidFill>
                  <a:srgbClr val="C00000"/>
                </a:solidFill>
              </a:rPr>
              <a:t>97.5%</a:t>
            </a:r>
            <a:r>
              <a:rPr lang="en-US" dirty="0"/>
              <a:t> of the total DEUs). This demonstrates a significant potential for energy efficiency improvement in Vietnam’s industrial sector.</a:t>
            </a:r>
          </a:p>
          <a:p>
            <a:pPr algn="just">
              <a:lnSpc>
                <a:spcPct val="150000"/>
              </a:lnSpc>
              <a:buFont typeface="Wingdings" pitchFamily="2" charset="2"/>
              <a:buChar char="v"/>
            </a:pPr>
            <a:r>
              <a:rPr lang="en-US" b="1" i="1" dirty="0"/>
              <a:t>Vietnam's plastics industry has more than 4,000 enterprises, of which 90% are small and medium-sized enterprises.  As for DEUs, there are </a:t>
            </a:r>
            <a:r>
              <a:rPr lang="en-US" b="1" i="1" dirty="0">
                <a:solidFill>
                  <a:srgbClr val="C00000"/>
                </a:solidFill>
              </a:rPr>
              <a:t>290 DEUs</a:t>
            </a:r>
            <a:r>
              <a:rPr lang="en-US" b="1" i="1" dirty="0"/>
              <a:t> in the plastic industry (2023), it consumes </a:t>
            </a:r>
            <a:r>
              <a:rPr lang="en-US" b="1" i="1" dirty="0">
                <a:solidFill>
                  <a:srgbClr val="C00000"/>
                </a:solidFill>
              </a:rPr>
              <a:t>897,099 TOE</a:t>
            </a:r>
            <a:r>
              <a:rPr lang="en-US" b="1" i="1" dirty="0"/>
              <a:t>, accounting for </a:t>
            </a:r>
            <a:r>
              <a:rPr lang="en-US" b="1" i="1" dirty="0">
                <a:solidFill>
                  <a:srgbClr val="C00000"/>
                </a:solidFill>
              </a:rPr>
              <a:t>2.2%</a:t>
            </a:r>
            <a:r>
              <a:rPr lang="en-US" b="1" i="1" dirty="0"/>
              <a:t> of total DEU energy consumption and </a:t>
            </a:r>
            <a:r>
              <a:rPr lang="en-US" b="1" i="1" dirty="0">
                <a:solidFill>
                  <a:srgbClr val="C00000"/>
                </a:solidFill>
              </a:rPr>
              <a:t>2.3%</a:t>
            </a:r>
            <a:r>
              <a:rPr lang="en-US" b="1" i="1" dirty="0"/>
              <a:t> of industrial DEU consumption.</a:t>
            </a:r>
            <a:endParaRPr lang="en-US" dirty="0"/>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232073548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 !</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55690"/>
            <a:ext cx="10524067" cy="654050"/>
          </a:xfrm>
        </p:spPr>
        <p:txBody>
          <a:bodyPr>
            <a:noAutofit/>
          </a:bodyPr>
          <a:lstStyle/>
          <a:p>
            <a:pPr algn="ctr"/>
            <a:r>
              <a:rPr lang="en-US" dirty="0">
                <a:solidFill>
                  <a:schemeClr val="accent1">
                    <a:lumMod val="50000"/>
                  </a:schemeClr>
                </a:solidFill>
                <a:latin typeface="+mn-lt"/>
              </a:rPr>
              <a:t>3. NUMBER OF DESIGNATED ENERGY USERS (DEUS)</a:t>
            </a: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2017-2023</a:t>
            </a:r>
            <a:br>
              <a:rPr lang="en-US" sz="2133" dirty="0"/>
            </a:br>
            <a:r>
              <a:rPr lang="en-US" sz="2133" dirty="0"/>
              <a:t>                   </a:t>
            </a:r>
            <a:r>
              <a:rPr lang="en-US" sz="1600" i="1" dirty="0">
                <a:latin typeface="+mn-lt"/>
              </a:rPr>
              <a:t>(Source: Compiled from the DEUs List)</a:t>
            </a: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nvGraphicFramePr>
        <p:xfrm>
          <a:off x="833967" y="1480457"/>
          <a:ext cx="9812262" cy="43107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806832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655400606"/>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b="1" dirty="0">
                          <a:solidFill>
                            <a:srgbClr val="C00000"/>
                          </a:solidFill>
                        </a:rPr>
                        <a:t>Plastic manufacturing industry</a:t>
                      </a:r>
                      <a:r>
                        <a:rPr lang="vi-VN" sz="1800" b="1" u="none" strike="noStrike" dirty="0">
                          <a:solidFill>
                            <a:srgbClr val="C00000"/>
                          </a:solidFill>
                          <a:effectLst/>
                        </a:rPr>
                        <a:t>(%)</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18</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a:solidFill>
                            <a:srgbClr val="C00000"/>
                          </a:solidFill>
                          <a:effectLst/>
                        </a:rPr>
                        <a:t>22.46</a:t>
                      </a:r>
                      <a:endParaRPr lang="en-US" sz="1800" b="1" i="0" u="none" strike="noStrike">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21.55</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24.81</a:t>
                      </a:r>
                      <a:endParaRPr lang="en-US" sz="1800" b="1" i="0" u="none" strike="noStrike" dirty="0">
                        <a:solidFill>
                          <a:srgbClr val="C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lang="en-US" dirty="0">
                <a:solidFill>
                  <a:schemeClr val="accent1">
                    <a:lumMod val="50000"/>
                  </a:schemeClr>
                </a:solidFill>
              </a:rPr>
              <a:t>Specific Energy consumption and Energy Savings Potential</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graphicFrame>
        <p:nvGraphicFramePr>
          <p:cNvPr id="5" name="Table 4">
            <a:extLst>
              <a:ext uri="{FF2B5EF4-FFF2-40B4-BE49-F238E27FC236}">
                <a16:creationId xmlns:a16="http://schemas.microsoft.com/office/drawing/2014/main" id="{211A02C0-9242-4DC7-9EEC-440B56A74D2B}"/>
              </a:ext>
            </a:extLst>
          </p:cNvPr>
          <p:cNvGraphicFramePr>
            <a:graphicFrameLocks noGrp="1"/>
          </p:cNvGraphicFramePr>
          <p:nvPr>
            <p:extLst>
              <p:ext uri="{D42A27DB-BD31-4B8C-83A1-F6EECF244321}">
                <p14:modId xmlns:p14="http://schemas.microsoft.com/office/powerpoint/2010/main" val="1721965907"/>
              </p:ext>
            </p:extLst>
          </p:nvPr>
        </p:nvGraphicFramePr>
        <p:xfrm>
          <a:off x="2374857" y="1380150"/>
          <a:ext cx="7442286" cy="4914598"/>
        </p:xfrm>
        <a:graphic>
          <a:graphicData uri="http://schemas.openxmlformats.org/drawingml/2006/table">
            <a:tbl>
              <a:tblPr/>
              <a:tblGrid>
                <a:gridCol w="2480762">
                  <a:extLst>
                    <a:ext uri="{9D8B030D-6E8A-4147-A177-3AD203B41FA5}">
                      <a16:colId xmlns:a16="http://schemas.microsoft.com/office/drawing/2014/main" val="2026023640"/>
                    </a:ext>
                  </a:extLst>
                </a:gridCol>
                <a:gridCol w="3034753">
                  <a:extLst>
                    <a:ext uri="{9D8B030D-6E8A-4147-A177-3AD203B41FA5}">
                      <a16:colId xmlns:a16="http://schemas.microsoft.com/office/drawing/2014/main" val="465127138"/>
                    </a:ext>
                  </a:extLst>
                </a:gridCol>
                <a:gridCol w="1926771">
                  <a:extLst>
                    <a:ext uri="{9D8B030D-6E8A-4147-A177-3AD203B41FA5}">
                      <a16:colId xmlns:a16="http://schemas.microsoft.com/office/drawing/2014/main" val="512197336"/>
                    </a:ext>
                  </a:extLst>
                </a:gridCol>
              </a:tblGrid>
              <a:tr h="258581">
                <a:tc>
                  <a:txBody>
                    <a:bodyPr/>
                    <a:lstStyle/>
                    <a:p>
                      <a:pPr algn="ctr"/>
                      <a:r>
                        <a:rPr lang="en-US" sz="1200" b="1" dirty="0">
                          <a:solidFill>
                            <a:schemeClr val="bg1"/>
                          </a:solidFill>
                        </a:rPr>
                        <a:t>Sector</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1200" b="1" dirty="0">
                          <a:solidFill>
                            <a:schemeClr val="bg1"/>
                          </a:solidFill>
                        </a:rPr>
                        <a:t>Product</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1200" b="1" dirty="0">
                          <a:solidFill>
                            <a:schemeClr val="bg1"/>
                          </a:solidFill>
                        </a:rPr>
                        <a:t>Savings potential (%)</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1035674799"/>
                  </a:ext>
                </a:extLst>
              </a:tr>
              <a:tr h="258581">
                <a:tc rowSpan="2">
                  <a:txBody>
                    <a:bodyPr/>
                    <a:lstStyle/>
                    <a:p>
                      <a:r>
                        <a:rPr lang="en-US" sz="1200" b="1" dirty="0"/>
                        <a:t>Drinks</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Beer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9–12</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8211954"/>
                  </a:ext>
                </a:extLst>
              </a:tr>
              <a:tr h="289378">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Non-alcoholic beverages</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6885404"/>
                  </a:ext>
                </a:extLst>
              </a:tr>
              <a:tr h="258581">
                <a:tc rowSpan="5">
                  <a:txBody>
                    <a:bodyPr/>
                    <a:lstStyle/>
                    <a:p>
                      <a:r>
                        <a:rPr lang="en-US" sz="1200" b="1" i="1" dirty="0"/>
                        <a:t>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i="1" dirty="0"/>
                        <a:t>Consumer 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b="1" i="1" dirty="0"/>
                        <a:t>9–13</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357017"/>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i="1" dirty="0"/>
                        <a:t>Construction 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b="1" i="1"/>
                        <a:t>5–14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3985359"/>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i="1" dirty="0"/>
                        <a:t>Packaging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b="1" i="1" dirty="0"/>
                        <a:t>4–12</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399758"/>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i="1" dirty="0"/>
                        <a:t>Plastic bottle</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b="1" i="1" dirty="0"/>
                        <a:t>5–14.5</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177649"/>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i="1" dirty="0"/>
                        <a:t>Plastic bag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b="1" i="1" dirty="0"/>
                        <a:t>11–17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9661649"/>
                  </a:ext>
                </a:extLst>
              </a:tr>
              <a:tr h="258581">
                <a:tc rowSpan="4">
                  <a:txBody>
                    <a:bodyPr/>
                    <a:lstStyle/>
                    <a:p>
                      <a:r>
                        <a:rPr lang="en-US" sz="1200" b="1" dirty="0"/>
                        <a:t>Paper</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Pulp</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6.8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618475"/>
                  </a:ext>
                </a:extLst>
              </a:tr>
              <a:tr h="167459">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Packaging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3.8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4327215"/>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Printing paper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2705934"/>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Toilet paper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3.8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0887685"/>
                  </a:ext>
                </a:extLst>
              </a:tr>
              <a:tr h="258581">
                <a:tc rowSpan="4">
                  <a:txBody>
                    <a:bodyPr/>
                    <a:lstStyle/>
                    <a:p>
                      <a:r>
                        <a:rPr lang="en-US" sz="1200" b="1" dirty="0"/>
                        <a:t>Chemistry</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Rubber SVR 10CV, 20CV</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9.4–32.7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4804306"/>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Rubber SSVR 10, 20</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9.8–32.7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8527202"/>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Fertilizer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1.4–5.4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2982484"/>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Water-based paint</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20–30</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2422578"/>
                  </a:ext>
                </a:extLst>
              </a:tr>
              <a:tr h="258581">
                <a:tc rowSpan="3">
                  <a:txBody>
                    <a:bodyPr/>
                    <a:lstStyle/>
                    <a:p>
                      <a:r>
                        <a:rPr lang="en-US" sz="1200" b="1" dirty="0"/>
                        <a:t>Heavy industrial products</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Finished steel</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13</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2602990"/>
                  </a:ext>
                </a:extLst>
              </a:tr>
              <a:tr h="135534">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dirty="0">
                          <a:solidFill>
                            <a:schemeClr val="tx1"/>
                          </a:solidFill>
                        </a:rPr>
                        <a:t>Cement</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b="0" dirty="0">
                          <a:solidFill>
                            <a:schemeClr val="tx1"/>
                          </a:solidFill>
                        </a:rPr>
                        <a:t>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9018185"/>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Textile yarn</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5394358"/>
                  </a:ext>
                </a:extLst>
              </a:tr>
            </a:tbl>
          </a:graphicData>
        </a:graphic>
      </p:graphicFrame>
    </p:spTree>
    <p:extLst>
      <p:ext uri="{BB962C8B-B14F-4D97-AF65-F5344CB8AC3E}">
        <p14:creationId xmlns:p14="http://schemas.microsoft.com/office/powerpoint/2010/main" val="2898215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266700" y="1569931"/>
            <a:ext cx="11315700" cy="4226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dirty="0">
                <a:solidFill>
                  <a:schemeClr val="tx1"/>
                </a:solidFill>
              </a:rPr>
              <a:t>The plastics/rubber industry is one of the major energy consuming industries, with ~7.6 billion kWh/year (2019) and </a:t>
            </a:r>
            <a:r>
              <a:rPr lang="en-US" b="1" dirty="0">
                <a:solidFill>
                  <a:schemeClr val="tx1"/>
                </a:solidFill>
                <a:hlinkClick r:id="rId2"/>
              </a:rPr>
              <a:t>18–22% of revenue spent on energy</a:t>
            </a:r>
            <a:r>
              <a:rPr lang="en-US" dirty="0">
                <a:solidFill>
                  <a:schemeClr val="tx1"/>
                </a:solidFill>
              </a:rPr>
              <a:t>.</a:t>
            </a:r>
            <a:endParaRPr lang="en-US" altLang="en-US" dirty="0">
              <a:solidFill>
                <a:schemeClr val="tx1"/>
              </a:solidFill>
            </a:endParaRPr>
          </a:p>
          <a:p>
            <a:pPr>
              <a:lnSpc>
                <a:spcPct val="150000"/>
              </a:lnSpc>
              <a:buFont typeface="Wingdings" pitchFamily="2" charset="2"/>
              <a:buChar char="Ø"/>
            </a:pPr>
            <a:r>
              <a:rPr lang="vi-VN" dirty="0"/>
              <a:t>This consumption is approximately equal to or lower than heavy industries such as </a:t>
            </a:r>
            <a:r>
              <a:rPr lang="vi-VN" b="1" dirty="0"/>
              <a:t>paper (20–30%)</a:t>
            </a:r>
            <a:r>
              <a:rPr lang="vi-VN" dirty="0"/>
              <a:t>, and higher than the </a:t>
            </a:r>
            <a:r>
              <a:rPr lang="vi-VN" b="1" dirty="0">
                <a:hlinkClick r:id="rId3"/>
              </a:rPr>
              <a:t>textile industry (~8%)</a:t>
            </a:r>
            <a:r>
              <a:rPr lang="vi-VN" dirty="0"/>
              <a:t>.</a:t>
            </a:r>
          </a:p>
          <a:p>
            <a:pPr>
              <a:lnSpc>
                <a:spcPct val="150000"/>
              </a:lnSpc>
              <a:buFont typeface="Wingdings" pitchFamily="2" charset="2"/>
              <a:buChar char="Ø"/>
            </a:pPr>
            <a:r>
              <a:rPr lang="vi-VN" dirty="0"/>
              <a:t>However, the plastics industry still consumes much less than industries such as steel, cement and chemicals –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36986"/>
            <a:ext cx="11084119"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in plastic such as: </a:t>
            </a:r>
            <a:r>
              <a:rPr lang="en-US" dirty="0"/>
              <a:t>Old Hydraulic molding machines, Outdated heating systems, Inefficient Cooling Systems/chillers, Manual extruders with low automation, No waste recovery or recycling integration, Old air compressors.</a:t>
            </a:r>
            <a:r>
              <a:rPr lang="en-US" b="1" dirty="0">
                <a:solidFill>
                  <a:schemeClr val="tx1"/>
                </a:solidFill>
              </a:rPr>
              <a:t> </a:t>
            </a:r>
            <a:r>
              <a:rPr lang="en-US" dirty="0">
                <a:solidFill>
                  <a:schemeClr val="tx1"/>
                </a:solidFill>
              </a:rPr>
              <a:t>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p:txBody>
      </p:sp>
      <p:sp>
        <p:nvSpPr>
          <p:cNvPr id="5" name="TextBox 4">
            <a:extLst>
              <a:ext uri="{FF2B5EF4-FFF2-40B4-BE49-F238E27FC236}">
                <a16:creationId xmlns:a16="http://schemas.microsoft.com/office/drawing/2014/main" id="{017A640D-A512-8117-FE0C-52486E1CA795}"/>
              </a:ext>
            </a:extLst>
          </p:cNvPr>
          <p:cNvSpPr txBox="1"/>
          <p:nvPr/>
        </p:nvSpPr>
        <p:spPr>
          <a:xfrm>
            <a:off x="996950" y="4999107"/>
            <a:ext cx="10198100" cy="830997"/>
          </a:xfrm>
          <a:prstGeom prst="rect">
            <a:avLst/>
          </a:prstGeom>
          <a:noFill/>
        </p:spPr>
        <p:txBody>
          <a:bodyPr wrap="square">
            <a:spAutoFit/>
          </a:bodyPr>
          <a:lstStyle/>
          <a:p>
            <a:r>
              <a:rPr lang="en-US" sz="2400" b="1" kern="1200" dirty="0">
                <a:solidFill>
                  <a:schemeClr val="accent4">
                    <a:lumMod val="50000"/>
                  </a:schemeClr>
                </a:solidFill>
                <a:effectLst/>
                <a:latin typeface="+mj-lt"/>
                <a:ea typeface="Times New Roman" panose="02020603050405020304" pitchFamily="18" charset="0"/>
              </a:rPr>
              <a:t>As a result, the efficiency in the Plastics Industry remains low and offers good opportunities for improvement</a:t>
            </a:r>
            <a:r>
              <a:rPr lang="en-VN" sz="2000" b="1" dirty="0">
                <a:solidFill>
                  <a:schemeClr val="accent4">
                    <a:lumMod val="50000"/>
                  </a:schemeClr>
                </a:solidFill>
                <a:effectLst/>
                <a:latin typeface="+mj-lt"/>
              </a:rPr>
              <a:t> </a:t>
            </a:r>
            <a:endParaRPr lang="en-VN" sz="2000" b="1" dirty="0">
              <a:solidFill>
                <a:schemeClr val="accent4">
                  <a:lumMod val="50000"/>
                </a:schemeClr>
              </a:solidFill>
              <a:latin typeface="+mj-lt"/>
            </a:endParaRPr>
          </a:p>
        </p:txBody>
      </p:sp>
    </p:spTree>
    <p:extLst>
      <p:ext uri="{BB962C8B-B14F-4D97-AF65-F5344CB8AC3E}">
        <p14:creationId xmlns:p14="http://schemas.microsoft.com/office/powerpoint/2010/main" val="147883621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heets">
    <a:dk1>
      <a:srgbClr val="000000"/>
    </a:dk1>
    <a:lt1>
      <a:srgbClr val="FFFFFF"/>
    </a:lt1>
    <a:dk2>
      <a:srgbClr val="000000"/>
    </a:dk2>
    <a:lt2>
      <a:srgbClr val="FFFFFF"/>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Sheets">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21551</TotalTime>
  <Words>2756</Words>
  <Application>Microsoft Office PowerPoint</Application>
  <PresentationFormat>Widescreen</PresentationFormat>
  <Paragraphs>326</Paragraphs>
  <Slides>30</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Fira Sans Extra Condensed</vt:lpstr>
      <vt:lpstr>Tahoma</vt:lpstr>
      <vt:lpstr>Arial</vt:lpstr>
      <vt:lpstr>Calibri</vt:lpstr>
      <vt:lpstr>Roboto</vt:lpstr>
      <vt:lpstr>Times New Roman</vt:lpstr>
      <vt:lpstr>Wingdings</vt:lpstr>
      <vt:lpstr>Energy Saving Infographics by Slidesgo</vt:lpstr>
      <vt:lpstr>TRAINING PROGRAMME  FOR INDUSTRIAL ENTERPRISEs</vt:lpstr>
      <vt:lpstr>Discussion and presentation</vt:lpstr>
      <vt:lpstr>Characteristics of energy consumption in Vietnam’s industry</vt:lpstr>
      <vt:lpstr>3. NUMBER OF DESIGNATED ENERGY USERS (DEUS)</vt:lpstr>
      <vt:lpstr>EE targets for Vietnam's industrial sectors by 2030</vt:lpstr>
      <vt:lpstr>AVERAGE ELECTRICITY PRICE (2010 – 2024)</vt:lpstr>
      <vt:lpstr>Specific Energy consumption and Energy Savings Potential</vt:lpstr>
      <vt:lpstr>Current status of energy use in industry</vt:lpstr>
      <vt:lpstr>Causes of high energy consumption</vt:lpstr>
      <vt:lpstr>Challenges in energy management and utilization</vt:lpstr>
      <vt:lpstr>Trends in sustainable development in industry</vt:lpstr>
      <vt:lpstr>PowerPoint Presentation</vt:lpstr>
      <vt:lpstr>Vietnam’s Plastic Manufacturing Industry</vt:lpstr>
      <vt:lpstr>Vietnam’s Plastic Manufacturing Industry</vt:lpstr>
      <vt:lpstr>Vietnam’s Plastic Manufacturing Industry</vt:lpstr>
      <vt:lpstr>Vietnam’s Plastic Manufacturing Industry</vt:lpstr>
      <vt:lpstr>Benchmarking in the plastic Industry</vt:lpstr>
      <vt:lpstr>Plastic Production Process</vt:lpstr>
      <vt:lpstr>EEMs in the Plastic Industry</vt:lpstr>
      <vt:lpstr>EEMs in the Plastic Industry</vt:lpstr>
      <vt:lpstr>EEMs in the Plastic Industry</vt:lpstr>
      <vt:lpstr>EEMs in the Plastic Industry</vt:lpstr>
      <vt:lpstr>EEMs in the Plastic Industry</vt:lpstr>
      <vt:lpstr>EEMs in the Plastic Industry</vt:lpstr>
      <vt:lpstr>EEMs in the Plastic Industry in the world</vt:lpstr>
      <vt:lpstr>EEMs in the Plastic Industry in the world</vt:lpstr>
      <vt:lpstr>EEMs in the Plastic Industry</vt:lpstr>
      <vt:lpstr>Q &amp; A</vt:lpstr>
      <vt:lpstr>Conclusion and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INDUSTRIAL ENTERPRISEs</dc:title>
  <cp:lastModifiedBy>Phúc Mạnh</cp:lastModifiedBy>
  <cp:revision>160</cp:revision>
  <dcterms:modified xsi:type="dcterms:W3CDTF">2025-08-15T07:27:12Z</dcterms:modified>
</cp:coreProperties>
</file>